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335C0-617C-482D-886D-3558272E4B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C7331-D3F7-453F-8838-54F0500FA64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B4BD4ADF-0182-420E-A50F-2F23374B17CC}" type="parTrans" cxnId="{EDDF17F6-F05C-4B4A-852D-14B81C6E64BF}">
      <dgm:prSet/>
      <dgm:spPr/>
      <dgm:t>
        <a:bodyPr/>
        <a:lstStyle/>
        <a:p>
          <a:endParaRPr lang="ru-RU"/>
        </a:p>
      </dgm:t>
    </dgm:pt>
    <dgm:pt modelId="{FA9332DB-A3CA-47AC-A149-AE2FC9AEB0F0}" type="sibTrans" cxnId="{EDDF17F6-F05C-4B4A-852D-14B81C6E64BF}">
      <dgm:prSet/>
      <dgm:spPr/>
      <dgm:t>
        <a:bodyPr/>
        <a:lstStyle/>
        <a:p>
          <a:endParaRPr lang="ru-RU"/>
        </a:p>
      </dgm:t>
    </dgm:pt>
    <dgm:pt modelId="{D4A9AB0A-2B74-4112-8E1D-33987E5327DA}">
      <dgm:prSet phldrT="[Текст]" phldr="1"/>
      <dgm:spPr/>
      <dgm:t>
        <a:bodyPr/>
        <a:lstStyle/>
        <a:p>
          <a:endParaRPr lang="ru-RU" dirty="0"/>
        </a:p>
      </dgm:t>
    </dgm:pt>
    <dgm:pt modelId="{CF5C616C-EF47-4C10-8338-D54413F6EEE1}" type="parTrans" cxnId="{AFAB1CE7-F958-4E9B-8AB0-8A6E78F62A58}">
      <dgm:prSet/>
      <dgm:spPr/>
      <dgm:t>
        <a:bodyPr/>
        <a:lstStyle/>
        <a:p>
          <a:endParaRPr lang="ru-RU"/>
        </a:p>
      </dgm:t>
    </dgm:pt>
    <dgm:pt modelId="{680F9BA6-C9BD-4655-99BC-A89531BC9DC5}" type="sibTrans" cxnId="{AFAB1CE7-F958-4E9B-8AB0-8A6E78F62A58}">
      <dgm:prSet/>
      <dgm:spPr/>
      <dgm:t>
        <a:bodyPr/>
        <a:lstStyle/>
        <a:p>
          <a:endParaRPr lang="ru-RU"/>
        </a:p>
      </dgm:t>
    </dgm:pt>
    <dgm:pt modelId="{B486453D-68E1-4713-B0FD-E197127B9FD4}">
      <dgm:prSet/>
      <dgm:spPr>
        <a:noFill/>
        <a:ln w="0">
          <a:noFill/>
          <a:prstDash val="sysDot"/>
        </a:ln>
        <a:effectLst>
          <a:outerShdw blurRad="50800" dist="50800" dir="5400000" algn="ctr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 всем протяжении истории человечества в каждом поколении родителей появлялись те, кто относился к своим детям лучше, чем это было принято в его детстве. Именно благодаря таким людям отношение к детям постепенно становится более добрым и принимающим. В этом кроется причина определенного психологического прогресса: человечество психологически взрослеет, очень медленно и неоднородно двигаясь от состояния психики, свойственного младенцам к относительной зрелости. </a:t>
          </a:r>
          <a:endParaRPr lang="ru-RU" dirty="0">
            <a:solidFill>
              <a:schemeClr val="tx1"/>
            </a:solidFill>
          </a:endParaRPr>
        </a:p>
      </dgm:t>
    </dgm:pt>
    <dgm:pt modelId="{49DE4C0E-0B19-49CE-9624-25D2E2716D9A}" type="parTrans" cxnId="{EDCBD7BC-FCC4-4DB6-8EEF-4993BA2B4CCB}">
      <dgm:prSet/>
      <dgm:spPr/>
      <dgm:t>
        <a:bodyPr/>
        <a:lstStyle/>
        <a:p>
          <a:endParaRPr lang="ru-RU"/>
        </a:p>
      </dgm:t>
    </dgm:pt>
    <dgm:pt modelId="{BB2A4F7C-D663-4E73-802E-DB408A57F8A6}" type="sibTrans" cxnId="{EDCBD7BC-FCC4-4DB6-8EEF-4993BA2B4CCB}">
      <dgm:prSet/>
      <dgm:spPr/>
      <dgm:t>
        <a:bodyPr/>
        <a:lstStyle/>
        <a:p>
          <a:endParaRPr lang="ru-RU"/>
        </a:p>
      </dgm:t>
    </dgm:pt>
    <dgm:pt modelId="{A64D8245-45B3-4824-99C7-959EAD5F2F76}" type="pres">
      <dgm:prSet presAssocID="{0E7335C0-617C-482D-886D-3558272E4B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C81CB-1CCD-4B1B-9B4A-F3BA60F64C2D}" type="pres">
      <dgm:prSet presAssocID="{D7AC7331-D3F7-453F-8838-54F0500FA646}" presName="parentText" presStyleLbl="node1" presStyleIdx="0" presStyleCnt="2" custScaleX="32503" custScaleY="90425" custLinFactY="3011" custLinFactNeighborX="-303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E4301-B3E0-4993-B952-F279F8D70FC3}" type="pres">
      <dgm:prSet presAssocID="{D7AC7331-D3F7-453F-8838-54F0500FA64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32BB4-9C2A-4391-85EE-5C677C0C34A6}" type="pres">
      <dgm:prSet presAssocID="{B486453D-68E1-4713-B0FD-E197127B9FD4}" presName="parentText" presStyleLbl="node1" presStyleIdx="1" presStyleCnt="2" custScaleY="124526" custLinFactNeighborY="-20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B1CE7-F958-4E9B-8AB0-8A6E78F62A58}" srcId="{D7AC7331-D3F7-453F-8838-54F0500FA646}" destId="{D4A9AB0A-2B74-4112-8E1D-33987E5327DA}" srcOrd="0" destOrd="0" parTransId="{CF5C616C-EF47-4C10-8338-D54413F6EEE1}" sibTransId="{680F9BA6-C9BD-4655-99BC-A89531BC9DC5}"/>
    <dgm:cxn modelId="{1000B6B0-8435-477A-9D56-26210B4982F1}" type="presOf" srcId="{D4A9AB0A-2B74-4112-8E1D-33987E5327DA}" destId="{2F3E4301-B3E0-4993-B952-F279F8D70FC3}" srcOrd="0" destOrd="0" presId="urn:microsoft.com/office/officeart/2005/8/layout/vList2"/>
    <dgm:cxn modelId="{EDDF17F6-F05C-4B4A-852D-14B81C6E64BF}" srcId="{0E7335C0-617C-482D-886D-3558272E4B18}" destId="{D7AC7331-D3F7-453F-8838-54F0500FA646}" srcOrd="0" destOrd="0" parTransId="{B4BD4ADF-0182-420E-A50F-2F23374B17CC}" sibTransId="{FA9332DB-A3CA-47AC-A149-AE2FC9AEB0F0}"/>
    <dgm:cxn modelId="{0B428259-4B5A-472E-98CF-2C62FF6EA542}" type="presOf" srcId="{0E7335C0-617C-482D-886D-3558272E4B18}" destId="{A64D8245-45B3-4824-99C7-959EAD5F2F76}" srcOrd="0" destOrd="0" presId="urn:microsoft.com/office/officeart/2005/8/layout/vList2"/>
    <dgm:cxn modelId="{720C5AD9-BDF6-4E57-93DA-5BA5268FED4C}" type="presOf" srcId="{D7AC7331-D3F7-453F-8838-54F0500FA646}" destId="{190C81CB-1CCD-4B1B-9B4A-F3BA60F64C2D}" srcOrd="0" destOrd="0" presId="urn:microsoft.com/office/officeart/2005/8/layout/vList2"/>
    <dgm:cxn modelId="{05197330-1E05-4D96-8573-B1028B6A995D}" type="presOf" srcId="{B486453D-68E1-4713-B0FD-E197127B9FD4}" destId="{FB432BB4-9C2A-4391-85EE-5C677C0C34A6}" srcOrd="0" destOrd="0" presId="urn:microsoft.com/office/officeart/2005/8/layout/vList2"/>
    <dgm:cxn modelId="{EDCBD7BC-FCC4-4DB6-8EEF-4993BA2B4CCB}" srcId="{0E7335C0-617C-482D-886D-3558272E4B18}" destId="{B486453D-68E1-4713-B0FD-E197127B9FD4}" srcOrd="1" destOrd="0" parTransId="{49DE4C0E-0B19-49CE-9624-25D2E2716D9A}" sibTransId="{BB2A4F7C-D663-4E73-802E-DB408A57F8A6}"/>
    <dgm:cxn modelId="{1B2CA5A6-E7C2-482F-9F61-9B90B40767C5}" type="presParOf" srcId="{A64D8245-45B3-4824-99C7-959EAD5F2F76}" destId="{190C81CB-1CCD-4B1B-9B4A-F3BA60F64C2D}" srcOrd="0" destOrd="0" presId="urn:microsoft.com/office/officeart/2005/8/layout/vList2"/>
    <dgm:cxn modelId="{192808B2-C234-4765-BECE-EE178106861D}" type="presParOf" srcId="{A64D8245-45B3-4824-99C7-959EAD5F2F76}" destId="{2F3E4301-B3E0-4993-B952-F279F8D70FC3}" srcOrd="1" destOrd="0" presId="urn:microsoft.com/office/officeart/2005/8/layout/vList2"/>
    <dgm:cxn modelId="{3290ABA6-847F-4EDB-A92E-C857F4CB27BD}" type="presParOf" srcId="{A64D8245-45B3-4824-99C7-959EAD5F2F76}" destId="{FB432BB4-9C2A-4391-85EE-5C677C0C34A6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Проект: «Генеалогическое древо понятия «детство»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5334000" cy="979487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Выполнили: студенты СД 12 (2) </a:t>
            </a:r>
            <a:r>
              <a:rPr lang="ru-RU" dirty="0" err="1" smtClean="0"/>
              <a:t>Кучерова</a:t>
            </a:r>
            <a:r>
              <a:rPr lang="ru-RU" dirty="0" smtClean="0"/>
              <a:t> Татьяна и </a:t>
            </a:r>
            <a:r>
              <a:rPr lang="ru-RU" dirty="0" err="1" smtClean="0"/>
              <a:t>Галёв</a:t>
            </a:r>
            <a:r>
              <a:rPr lang="ru-RU" dirty="0" smtClean="0"/>
              <a:t> Антон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276600" y="2174874"/>
            <a:ext cx="5410201" cy="422592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Преподаватель: </a:t>
            </a:r>
            <a:r>
              <a:rPr lang="ru-RU" b="1" dirty="0" err="1" smtClean="0"/>
              <a:t>Микичур</a:t>
            </a:r>
            <a:r>
              <a:rPr lang="ru-RU" b="1" dirty="0" smtClean="0"/>
              <a:t> Е.А.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Новосибирск - 2012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Современность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43200" y="1143000"/>
            <a:ext cx="5638800" cy="2133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Европе и США преобладает социализирующий стиль воспитания детей</a:t>
            </a:r>
          </a:p>
          <a:p>
            <a:r>
              <a:rPr lang="ru-RU" dirty="0" smtClean="0"/>
              <a:t>Социальные успехи ребёнка становятся престижем родителей. </a:t>
            </a:r>
            <a:br>
              <a:rPr lang="ru-RU" dirty="0" smtClean="0"/>
            </a:br>
            <a:r>
              <a:rPr lang="ru-RU" dirty="0" smtClean="0"/>
              <a:t>Бить детей — нехорошо, впрочем, это вовсе не значит, что детей в Европе и Америке в ХХ веке совсем не били</a:t>
            </a:r>
          </a:p>
          <a:p>
            <a:r>
              <a:rPr lang="ru-RU" dirty="0" smtClean="0"/>
              <a:t>Детоубийство вызывает ужас</a:t>
            </a:r>
          </a:p>
          <a:p>
            <a:r>
              <a:rPr lang="ru-RU" dirty="0" smtClean="0"/>
              <a:t>Хотя даже в самых развитых странах хватает людей, обращающихся с детьми «как в старые добрые времена». Позиция «я боялся своего отца, так пусть и мои дети боятся меня» очень распространена.</a:t>
            </a:r>
            <a:endParaRPr lang="ru-RU" dirty="0"/>
          </a:p>
        </p:txBody>
      </p:sp>
      <p:pic>
        <p:nvPicPr>
          <p:cNvPr id="6146" name="Picture 2" descr="C:\Users\Администратор\Desktop\Новая папка (7)\7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1981200" cy="2670048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Новая папка (7)\1338858777_1337831165_img_48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52800"/>
            <a:ext cx="4041775" cy="2819400"/>
          </a:xfrm>
          <a:prstGeom prst="rect">
            <a:avLst/>
          </a:prstGeom>
          <a:noFill/>
        </p:spPr>
      </p:pic>
      <p:pic>
        <p:nvPicPr>
          <p:cNvPr id="6148" name="Picture 4" descr="C:\Users\Администратор\Desktop\Новая папка (7)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364236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заключение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24200" y="1295400"/>
            <a:ext cx="5638800" cy="22098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современной науке детство рассматривается не только как педагогическая, психологическая или физиологическая тема.</a:t>
            </a:r>
          </a:p>
          <a:p>
            <a:r>
              <a:rPr lang="ru-RU" dirty="0" smtClean="0"/>
              <a:t>В Европе очень медленно, буквально в виде единичных случаев, зарождается новый стиль воспитания — помогающий. Появляются родители, готовые прислушиваться к чувствам детей, доверять их эмоциональным потребностям, ценить близость с ребёнком, сочувствовать, когда ему плохо, создавать условия для его развития и интересов. Люди, которых воспитывают в этом стиле, обычно вырастают добрыми, искренними, хорошо знающими себя, творческими, адекватными и спонтанными. Они не страдают от депрессий и неврозов, у них сильная воля, они не склоняются перед авторитетом и легче, чем другие выдерживают прессинг.</a:t>
            </a:r>
          </a:p>
          <a:p>
            <a:endParaRPr lang="ru-RU" dirty="0"/>
          </a:p>
        </p:txBody>
      </p:sp>
      <p:pic>
        <p:nvPicPr>
          <p:cNvPr id="7170" name="Picture 2" descr="C:\Users\Администратор\Desktop\Новая папка (8)\1311849229_petrushki.net_kakie-oshibki-dopuskayut-roditeli-pri-vospitanii-reben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931529" cy="2057400"/>
          </a:xfrm>
          <a:prstGeom prst="rect">
            <a:avLst/>
          </a:prstGeom>
          <a:noFill/>
        </p:spPr>
      </p:pic>
      <p:pic>
        <p:nvPicPr>
          <p:cNvPr id="7171" name="Picture 3" descr="C:\Users\Администратор\Desktop\Новая папка (8)\efaFj7OUEm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276600"/>
            <a:ext cx="2314271" cy="1716545"/>
          </a:xfrm>
          <a:prstGeom prst="rect">
            <a:avLst/>
          </a:prstGeom>
          <a:noFill/>
        </p:spPr>
      </p:pic>
      <p:pic>
        <p:nvPicPr>
          <p:cNvPr id="7172" name="Picture 4" descr="C:\Users\Администратор\Desktop\Новая папка (8)\2745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2566755" cy="2212543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ownloads\x_b81274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581400"/>
            <a:ext cx="3091218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5486400" cy="44958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древних времён общепринятый подход к воспитанию детей и отношение к феномену детства постоянно менялись. Но, справедливости ради, нужно сказать, что львиную долю времени люди, за редким исключением среди философов разных эпох, не осознавали всей важности попыток его познать. Бесчеловечное в древности и особо жестокое отношение к детям позднее до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века не давало возможности заняться раскрытием сути чудесного феномена. И только с середины эпохи Нового времени дети удостоились должного внимания: учёные определили их как очень важный объект для серьёзного изучения в различных направлениях. И дело, наконец, дошло до того, что сегодня взрослые искренне называют ребятишек «наше будущее». Отчаянные попытки познать феномен детства набирают обороты. Будем надеяться на успех!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24098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знаний: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305800" cy="2503487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Ярошевский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М.Г. «Психология в XX столетии». М., 1974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«История философии». Т. 1-2, М., 1940-1941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Ллойд Демоз «Психоистория»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Иванова Н.В. «Формирование социального пространства отношений ребенка в дошкольном образовательном учреждении». ЧГУ, 2002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очевидна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67400" y="1219200"/>
            <a:ext cx="31242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Именно за простым, с обывательской точки зрения, пониманием детства скрывается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непознанность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необъяснимость этого феномена. Как справедливо отмечает Я. Корчак: «Мы детей не знаем... Мы не умеем объяснить даже те противоречия в детском организме, которые бросаются в глаза: с одной стороны, жизнеспособность клеток, с другой — уязвимость. С одной стороны, возбудимость, выносливость, сила; с другой — хрупкость, неуравновешенность, утомляемость. И ни врач, ни воспитатель не знают, является ли ребенок существом «неутомимым» или «хронически усталым». До сих пор философы всего Мира бьются над объяснением феномена детства. Ведь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позная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его люди приблизят момент окончательного познания самих себя.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6600"/>
            <a:ext cx="2308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238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и 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4343400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Проследить отношение к детям в разных исторических периодах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значение феномена для общества на протяжении истории от Архаического периода по сегодняшний день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828800"/>
            <a:ext cx="36635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«Чем поддержал ты своих родителей, такой поддержки жди и от детей» (Фалес)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81000" y="304800"/>
          <a:ext cx="6705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Содержимое 7" descr="0_257f7_d56a838c_XL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6096000" y="750155"/>
            <a:ext cx="2362200" cy="305984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Архаическое общество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4366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архаическом обществе детоубийство - широко распространенное явление, обыденная норма, а ребенок просто не считается человеком. Ребенок — это нечто не имеющее ни чувств, ни прав.</a:t>
            </a:r>
            <a:endParaRPr lang="ru-RU" dirty="0"/>
          </a:p>
        </p:txBody>
      </p:sp>
      <p:pic>
        <p:nvPicPr>
          <p:cNvPr id="1026" name="Picture 2" descr="C:\Users\Администратор\Desktop\архаич\00003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447800"/>
            <a:ext cx="2819400" cy="439826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архаич\Sioux-Woman-and-chil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2514600" cy="34000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Античное и раннее христианское общество (до 4 века н.э.)</a:t>
            </a:r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352800"/>
            <a:ext cx="5943600" cy="304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Появились жестокие наказания «по поводу» — в этом были зачатки последовательности и внимания к детям.</a:t>
            </a:r>
            <a:br>
              <a:rPr lang="ru-RU" dirty="0" smtClean="0"/>
            </a:br>
            <a:r>
              <a:rPr lang="ru-RU" dirty="0" smtClean="0"/>
              <a:t>Ребенок считался собственностью родителей, с которой можно законно делать всё, что захочется: детоубийство оставалось нормой.</a:t>
            </a:r>
          </a:p>
          <a:p>
            <a:r>
              <a:rPr lang="ru-RU" dirty="0" smtClean="0"/>
              <a:t>Аристипп: «разве мы не сплевываем лишнюю слюну или не отшвыриваем вошь, как нечто ненужное и чужеродное?». </a:t>
            </a:r>
          </a:p>
          <a:p>
            <a:r>
              <a:rPr lang="ru-RU" dirty="0" err="1" smtClean="0"/>
              <a:t>Посейдипп</a:t>
            </a:r>
            <a:r>
              <a:rPr lang="ru-RU" dirty="0" smtClean="0"/>
              <a:t>: «даже богатые люди почти всегда бросают дочь». </a:t>
            </a:r>
            <a:br>
              <a:rPr lang="ru-RU" dirty="0" smtClean="0"/>
            </a:br>
            <a:r>
              <a:rPr lang="ru-RU" dirty="0" smtClean="0"/>
              <a:t>«Бросают» — не «отдают в приют»,</a:t>
            </a:r>
          </a:p>
          <a:p>
            <a:r>
              <a:rPr lang="ru-RU" dirty="0" smtClean="0"/>
              <a:t>«бросают» — убивают или выбрасывают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дминистратор\Desktop\античн\Rome-Csg-018-Roman-Forum-Reconstruc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2471112" cy="25146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античн\Wurz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71600"/>
            <a:ext cx="5486400" cy="212725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античн\infantic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81400"/>
            <a:ext cx="2433935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</a:t>
            </a:r>
            <a:r>
              <a:rPr lang="en-US" b="1" dirty="0" smtClean="0"/>
              <a:t>IV</a:t>
            </a:r>
            <a:r>
              <a:rPr lang="ru-RU" b="1" dirty="0" smtClean="0"/>
              <a:t> по </a:t>
            </a:r>
            <a:r>
              <a:rPr lang="en-US" b="1" dirty="0" smtClean="0"/>
              <a:t>XIII</a:t>
            </a:r>
            <a:r>
              <a:rPr lang="ru-RU" b="1" dirty="0" smtClean="0"/>
              <a:t> век нашей эры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077200" cy="23622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Европе сказывается влияние христианства: детоубийства становились не такими распространенными и считались не законными</a:t>
            </a:r>
            <a:endParaRPr lang="en-US" dirty="0" smtClean="0"/>
          </a:p>
          <a:p>
            <a:pPr algn="r"/>
            <a:r>
              <a:rPr lang="ru-RU" dirty="0" smtClean="0"/>
              <a:t>(хотя детская смертность всё ещё очень высока, в частности потому, что о безопасности детей очень мало заботятся)</a:t>
            </a:r>
            <a:endParaRPr lang="ru-RU" dirty="0"/>
          </a:p>
        </p:txBody>
      </p:sp>
      <p:pic>
        <p:nvPicPr>
          <p:cNvPr id="13" name="Содержимое 12" descr="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3200" y="3962400"/>
            <a:ext cx="2080768" cy="2438400"/>
          </a:xfrm>
        </p:spPr>
      </p:pic>
      <p:pic>
        <p:nvPicPr>
          <p:cNvPr id="3077" name="Picture 5" descr="C:\Users\Администратор\Downloads\0_578e1_4da0e0b6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55626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XIII – XVIII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040188" cy="990599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 философов от Доминичи до Локка самой популярной метафорой было сравнение детей с мягким воском, гипсом, глиной, которым надо придать форму.</a:t>
            </a:r>
            <a:br>
              <a:rPr lang="ru-RU" dirty="0" smtClean="0"/>
            </a:br>
            <a:r>
              <a:rPr lang="ru-RU" dirty="0" smtClean="0"/>
              <a:t>Детей не воспринимают  как детей, а расценивают как  просто недоразвитых людей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48000" y="4343400"/>
            <a:ext cx="5638800" cy="2057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Отношение к детям стало двойственным: дитя видят одновременно невинным и греховным. </a:t>
            </a:r>
            <a:br>
              <a:rPr lang="ru-RU" dirty="0" smtClean="0"/>
            </a:br>
            <a:r>
              <a:rPr lang="ru-RU" dirty="0" smtClean="0"/>
              <a:t>Ллойд </a:t>
            </a:r>
            <a:r>
              <a:rPr lang="ru-RU" dirty="0" err="1" smtClean="0"/>
              <a:t>Демоз</a:t>
            </a:r>
            <a:r>
              <a:rPr lang="ru-RU" dirty="0" smtClean="0"/>
              <a:t>: «учитель подсчитал, что в общей сложности отвесил 911527 ударов палкой, 124000 ударов плетью, 136715 шлепков рукой и 1115800 пощечин».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Руссо: «младенцев уже в первые дни били, чтобы успокоить».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Детоубийство уже осуждается, но только убийство законных детей. </a:t>
            </a:r>
          </a:p>
          <a:p>
            <a:r>
              <a:rPr lang="ru-RU" dirty="0" smtClean="0"/>
              <a:t>«в старые добрые времена мораль была выше, и незаконнорождённых детей, если верить переписям, почти не было». </a:t>
            </a:r>
          </a:p>
          <a:p>
            <a:endParaRPr lang="ru-RU" dirty="0"/>
          </a:p>
        </p:txBody>
      </p:sp>
      <p:pic>
        <p:nvPicPr>
          <p:cNvPr id="4098" name="Picture 2" descr="C:\Users\Администратор\Desktop\13-18 возрожд\54190af06748705e7426b98lf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2673804" cy="3951288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13-18 возрожд\x2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572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XVIII – XIX </a:t>
            </a:r>
            <a:r>
              <a:rPr lang="ru-RU" dirty="0" smtClean="0"/>
              <a:t>вв.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110807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Философами эпохи вводится понятие «детство»</a:t>
            </a:r>
          </a:p>
          <a:p>
            <a:r>
              <a:rPr lang="ru-RU" dirty="0" smtClean="0"/>
              <a:t>«Если ты будешь идеальным, не станешь вызывать у меня никаких искушений и дашь мне полностью контролировать твои чувства и волю, то я позволю тебе быть рядом со мной и буду тебя любить».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236219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Ребенок, который не следует правилам: шалит, проявляет закономерный интерес к своему телу или просто слишком эмоционален — считается злокозненным и неправильным, его надо исправлять (желательно битьем, запугиванием и голоданием). Ребенок, которому удается справиться с родительскими требованиями, получает родительскую благосклонность (правда, бессознательно ощущает, что его любят только до тех пор, пока он ведет себя идеально, то есть любовь — более, чем обусловленная)</a:t>
            </a:r>
            <a:endParaRPr lang="ru-RU" dirty="0"/>
          </a:p>
        </p:txBody>
      </p:sp>
      <p:pic>
        <p:nvPicPr>
          <p:cNvPr id="5122" name="Picture 2" descr="C:\Users\Администратор\Desktop\Новая папка (6)\0_79d76_c758a3a0_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2947661" cy="3951288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Новая папка (6)\louisleopoldboillylaversegran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76600"/>
            <a:ext cx="4495800" cy="32321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842</Words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Проект: «Генеалогическое древо понятия «детство»</vt:lpstr>
      <vt:lpstr>Актуальность очевидна</vt:lpstr>
      <vt:lpstr>Задача и цель</vt:lpstr>
      <vt:lpstr>«Чем поддержал ты своих родителей, такой поддержки жди и от детей» (Фалес) </vt:lpstr>
      <vt:lpstr>Архаическое общество </vt:lpstr>
      <vt:lpstr>Античное и раннее христианское общество (до 4 века н.э.) </vt:lpstr>
      <vt:lpstr>С IV по XIII век нашей эры </vt:lpstr>
      <vt:lpstr>XIII – XVIII века</vt:lpstr>
      <vt:lpstr>XVIII – XIX вв.</vt:lpstr>
      <vt:lpstr>Современность</vt:lpstr>
      <vt:lpstr>В заключение</vt:lpstr>
      <vt:lpstr>Итого:</vt:lpstr>
      <vt:lpstr>Источники знаний: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«Чем поддержал ты своих родителей, такой поддержки жди и от детей» (Фалес) </dc:title>
  <dc:creator>Ксюша</dc:creator>
  <cp:lastModifiedBy>Ксюша</cp:lastModifiedBy>
  <cp:revision>60</cp:revision>
  <dcterms:created xsi:type="dcterms:W3CDTF">2012-11-27T18:29:33Z</dcterms:created>
  <dcterms:modified xsi:type="dcterms:W3CDTF">2012-12-11T07:25:48Z</dcterms:modified>
</cp:coreProperties>
</file>