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42"/>
  </p:notesMasterIdLst>
  <p:sldIdLst>
    <p:sldId id="256" r:id="rId2"/>
    <p:sldId id="259" r:id="rId3"/>
    <p:sldId id="355" r:id="rId4"/>
    <p:sldId id="356" r:id="rId5"/>
    <p:sldId id="354" r:id="rId6"/>
    <p:sldId id="358" r:id="rId7"/>
    <p:sldId id="261" r:id="rId8"/>
    <p:sldId id="266" r:id="rId9"/>
    <p:sldId id="359" r:id="rId10"/>
    <p:sldId id="360" r:id="rId11"/>
    <p:sldId id="268" r:id="rId12"/>
    <p:sldId id="349" r:id="rId13"/>
    <p:sldId id="273" r:id="rId14"/>
    <p:sldId id="274" r:id="rId15"/>
    <p:sldId id="361" r:id="rId16"/>
    <p:sldId id="285" r:id="rId17"/>
    <p:sldId id="350" r:id="rId18"/>
    <p:sldId id="289" r:id="rId19"/>
    <p:sldId id="363" r:id="rId20"/>
    <p:sldId id="367" r:id="rId21"/>
    <p:sldId id="357" r:id="rId22"/>
    <p:sldId id="302" r:id="rId23"/>
    <p:sldId id="311" r:id="rId24"/>
    <p:sldId id="366" r:id="rId25"/>
    <p:sldId id="313" r:id="rId26"/>
    <p:sldId id="317" r:id="rId27"/>
    <p:sldId id="318" r:id="rId28"/>
    <p:sldId id="352" r:id="rId29"/>
    <p:sldId id="319" r:id="rId30"/>
    <p:sldId id="323" r:id="rId31"/>
    <p:sldId id="327" r:id="rId32"/>
    <p:sldId id="328" r:id="rId33"/>
    <p:sldId id="370" r:id="rId34"/>
    <p:sldId id="368" r:id="rId35"/>
    <p:sldId id="338" r:id="rId36"/>
    <p:sldId id="339" r:id="rId37"/>
    <p:sldId id="341" r:id="rId38"/>
    <p:sldId id="371" r:id="rId39"/>
    <p:sldId id="342" r:id="rId40"/>
    <p:sldId id="34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FFFF99"/>
    <a:srgbClr val="FFFFCC"/>
    <a:srgbClr val="FF7C80"/>
    <a:srgbClr val="96969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2781" autoAdjust="0"/>
  </p:normalViewPr>
  <p:slideViewPr>
    <p:cSldViewPr>
      <p:cViewPr varScale="1">
        <p:scale>
          <a:sx n="75" d="100"/>
          <a:sy n="75" d="100"/>
        </p:scale>
        <p:origin x="-122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7309D-2603-4D3C-9F71-7C8076B41B4A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78429-705D-4F16-A82A-02ED71BBB0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0613" y="933450"/>
            <a:ext cx="4484687" cy="33639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17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608513" cy="36449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8429-705D-4F16-A82A-02ED71BBB025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427575" y="-12376150"/>
            <a:ext cx="34856738" cy="261429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37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024313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53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8429-705D-4F16-A82A-02ED71BBB025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8429-705D-4F16-A82A-02ED71BBB025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0243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4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0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8429-705D-4F16-A82A-02ED71BBB02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8429-705D-4F16-A82A-02ED71BBB025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0613" y="933450"/>
            <a:ext cx="4484687" cy="33639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608513" cy="3735387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8429-705D-4F16-A82A-02ED71BBB02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D78429-705D-4F16-A82A-02ED71BBB025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0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569913"/>
            <a:ext cx="78073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4838" cy="14335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39B1E-2834-45C5-A549-932A539947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4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4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4.jpe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4.jpeg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4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k-spo.ru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429000"/>
            <a:ext cx="4140200" cy="324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360363"/>
            <a:ext cx="8712967" cy="2852613"/>
          </a:xfrm>
        </p:spPr>
        <p:txBody>
          <a:bodyPr>
            <a:normAutofit fontScale="90000"/>
          </a:bodyPr>
          <a:lstStyle/>
          <a:p>
            <a:pPr algn="ctr" eaLnBrk="1">
              <a:lnSpc>
                <a:spcPct val="101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2700" b="1" dirty="0" err="1" smtClean="0">
                <a:effectLst/>
                <a:latin typeface="Arial Black" pitchFamily="34" charset="0"/>
              </a:rPr>
              <a:t>Государственное</a:t>
            </a:r>
            <a:r>
              <a:rPr lang="en-GB" sz="2700" b="1" dirty="0" smtClean="0">
                <a:effectLst/>
                <a:latin typeface="Arial Black" pitchFamily="34" charset="0"/>
              </a:rPr>
              <a:t> </a:t>
            </a:r>
            <a:r>
              <a:rPr lang="ru-RU" sz="2700" b="1" dirty="0" smtClean="0">
                <a:effectLst/>
                <a:latin typeface="Arial Black" pitchFamily="34" charset="0"/>
              </a:rPr>
              <a:t>автономное профессиональное образовательное </a:t>
            </a:r>
            <a:r>
              <a:rPr lang="en-GB" sz="2700" b="1" dirty="0" err="1" smtClean="0">
                <a:effectLst/>
                <a:latin typeface="Arial Black" pitchFamily="34" charset="0"/>
              </a:rPr>
              <a:t>учреждение</a:t>
            </a:r>
            <a:r>
              <a:rPr lang="ru-RU" sz="2700" b="1" dirty="0" smtClean="0">
                <a:effectLst/>
                <a:latin typeface="Arial Black" pitchFamily="34" charset="0"/>
              </a:rPr>
              <a:t> </a:t>
            </a:r>
            <a:r>
              <a:rPr lang="en-GB" sz="2700" b="1" dirty="0" smtClean="0">
                <a:effectLst/>
                <a:latin typeface="Arial Black" pitchFamily="34" charset="0"/>
              </a:rPr>
              <a:t/>
            </a:r>
            <a:br>
              <a:rPr lang="en-GB" sz="2700" b="1" dirty="0" smtClean="0">
                <a:effectLst/>
                <a:latin typeface="Arial Black" pitchFamily="34" charset="0"/>
              </a:rPr>
            </a:br>
            <a:r>
              <a:rPr lang="en-GB" sz="2700" b="1" dirty="0" err="1" smtClean="0">
                <a:effectLst/>
                <a:latin typeface="Arial Black" pitchFamily="34" charset="0"/>
              </a:rPr>
              <a:t>Новосибирской</a:t>
            </a:r>
            <a:r>
              <a:rPr lang="en-GB" sz="2700" b="1" dirty="0" smtClean="0">
                <a:effectLst/>
                <a:latin typeface="Arial Black" pitchFamily="34" charset="0"/>
              </a:rPr>
              <a:t> </a:t>
            </a:r>
            <a:r>
              <a:rPr lang="en-GB" sz="2700" b="1" dirty="0" err="1" smtClean="0">
                <a:effectLst/>
                <a:latin typeface="Arial Black" pitchFamily="34" charset="0"/>
              </a:rPr>
              <a:t>области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GB" sz="4400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>"НОВОСИБИРСКИЙ МЕДИЦИНСКИЙ КОЛЛЕДЖ"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286124"/>
            <a:ext cx="4572032" cy="324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4282" y="3000372"/>
            <a:ext cx="842968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 algn="ctr"/>
            <a:r>
              <a:rPr lang="ru-RU" b="1" dirty="0" smtClean="0"/>
              <a:t> </a:t>
            </a:r>
            <a:r>
              <a:rPr lang="ru-RU" sz="2400" b="1" dirty="0" smtClean="0"/>
              <a:t> </a:t>
            </a:r>
            <a:endParaRPr lang="ru-RU" sz="2400" b="1" dirty="0" smtClean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3429001"/>
            <a:ext cx="52864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endParaRPr lang="ru-RU" b="1" dirty="0" smtClean="0">
              <a:solidFill>
                <a:srgbClr val="FFFF00"/>
              </a:solidFill>
            </a:endParaRPr>
          </a:p>
          <a:p>
            <a:pPr marL="342900" indent="-342900" algn="ctr"/>
            <a:endParaRPr lang="ru-RU" b="1" dirty="0" smtClean="0">
              <a:solidFill>
                <a:srgbClr val="FFFF00"/>
              </a:solidFill>
            </a:endParaRPr>
          </a:p>
          <a:p>
            <a:pPr marL="342900" indent="-342900" algn="ctr"/>
            <a:endParaRPr lang="ru-RU" b="1" dirty="0" smtClean="0">
              <a:solidFill>
                <a:srgbClr val="FFFF00"/>
              </a:solidFill>
            </a:endParaRPr>
          </a:p>
          <a:p>
            <a:pPr marL="342900" indent="-342900" algn="ctr"/>
            <a:endParaRPr lang="ru-RU" b="1" dirty="0" smtClean="0">
              <a:solidFill>
                <a:srgbClr val="FFFF00"/>
              </a:solidFill>
            </a:endParaRPr>
          </a:p>
          <a:p>
            <a:pPr marL="342900" indent="-342900" algn="ctr"/>
            <a:endParaRPr lang="ru-RU" b="1" dirty="0" smtClean="0">
              <a:solidFill>
                <a:srgbClr val="FFFF00"/>
              </a:solidFill>
            </a:endParaRPr>
          </a:p>
          <a:p>
            <a:pPr marL="342900" indent="-342900" algn="ctr"/>
            <a:endParaRPr lang="ru-RU" b="1" dirty="0" smtClean="0">
              <a:solidFill>
                <a:srgbClr val="FFFF00"/>
              </a:solidFill>
            </a:endParaRPr>
          </a:p>
          <a:p>
            <a:pPr marL="342900" indent="-342900" algn="ctr"/>
            <a:endParaRPr lang="ru-RU" b="1" dirty="0" smtClean="0">
              <a:solidFill>
                <a:srgbClr val="FFFF00"/>
              </a:solidFill>
            </a:endParaRPr>
          </a:p>
          <a:p>
            <a:pPr marL="342900" indent="-342900" algn="ctr"/>
            <a:endParaRPr lang="ru-RU" b="1" dirty="0" smtClean="0">
              <a:solidFill>
                <a:srgbClr val="FFFF00"/>
              </a:solidFill>
            </a:endParaRPr>
          </a:p>
          <a:p>
            <a:pPr marL="342900" indent="-342900" algn="ctr"/>
            <a:r>
              <a:rPr lang="ru-RU" sz="2400" b="1" dirty="0" smtClean="0"/>
              <a:t>            </a:t>
            </a:r>
          </a:p>
        </p:txBody>
      </p:sp>
      <p:pic>
        <p:nvPicPr>
          <p:cNvPr id="7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5" cstate="print"/>
          <a:srcRect l="24606" t="5468" r="24606" b="5468"/>
          <a:stretch>
            <a:fillRect/>
          </a:stretch>
        </p:blipFill>
        <p:spPr bwMode="auto">
          <a:xfrm>
            <a:off x="214282" y="5500702"/>
            <a:ext cx="1188878" cy="117273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310583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ТРУДОУСТРОЙСТВО ВЫПУСКНИКОВ КОЛЛЕДЖА 100 %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57356" y="5214950"/>
            <a:ext cx="55721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dirty="0" smtClean="0">
                <a:solidFill>
                  <a:srgbClr val="FFFF00"/>
                </a:solidFill>
              </a:rPr>
              <a:t>Главный учебный корпус -  </a:t>
            </a:r>
          </a:p>
          <a:p>
            <a:pPr marL="342900" indent="-342900" algn="ctr"/>
            <a:r>
              <a:rPr lang="ru-RU" b="1" dirty="0" smtClean="0">
                <a:solidFill>
                  <a:srgbClr val="FFFF00"/>
                </a:solidFill>
              </a:rPr>
              <a:t>   по адресу   </a:t>
            </a:r>
            <a:r>
              <a:rPr lang="ru-RU" sz="2000" b="1" dirty="0" smtClean="0">
                <a:solidFill>
                  <a:srgbClr val="FFFF00"/>
                </a:solidFill>
              </a:rPr>
              <a:t>ул. Октябрьская, 7 </a:t>
            </a:r>
          </a:p>
          <a:p>
            <a:pPr marL="342900" indent="-342900" algn="ctr"/>
            <a:r>
              <a:rPr lang="ru-RU" b="1" dirty="0" smtClean="0">
                <a:solidFill>
                  <a:srgbClr val="FFFF00"/>
                </a:solidFill>
              </a:rPr>
              <a:t>Недалеко от метро «Площадь Ленина»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6"/>
            <a:ext cx="828680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 smtClean="0">
                <a:solidFill>
                  <a:srgbClr val="FFFF00"/>
                </a:solidFill>
                <a:latin typeface="Arial Black" pitchFamily="34" charset="0"/>
              </a:rPr>
              <a:t>Фельдшера - основа штатного состава станций скорой медицинской помощи. Они работают самостоятельно или в составе  специализированных     врачебно-фельдшерских </a:t>
            </a:r>
            <a:r>
              <a:rPr lang="ru-RU" dirty="0" smtClean="0">
                <a:solidFill>
                  <a:srgbClr val="FFFF00"/>
                </a:solidFill>
                <a:latin typeface="Arial Black" pitchFamily="34" charset="0"/>
              </a:rPr>
              <a:t>бригад 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endParaRPr lang="ru-RU" dirty="0"/>
          </a:p>
        </p:txBody>
      </p:sp>
      <p:pic>
        <p:nvPicPr>
          <p:cNvPr id="76804" name="Picture 4" descr="https://i2.photo.2gis.com/images/branch/7/985162419111722_de83.jpg"/>
          <p:cNvPicPr>
            <a:picLocks noChangeAspect="1" noChangeArrowheads="1"/>
          </p:cNvPicPr>
          <p:nvPr/>
        </p:nvPicPr>
        <p:blipFill>
          <a:blip r:embed="rId3" cstate="print"/>
          <a:srcRect r="6236"/>
          <a:stretch>
            <a:fillRect/>
          </a:stretch>
        </p:blipFill>
        <p:spPr bwMode="auto">
          <a:xfrm>
            <a:off x="214282" y="1428736"/>
            <a:ext cx="4071966" cy="2786082"/>
          </a:xfrm>
          <a:prstGeom prst="rect">
            <a:avLst/>
          </a:prstGeom>
          <a:noFill/>
        </p:spPr>
      </p:pic>
      <p:pic>
        <p:nvPicPr>
          <p:cNvPr id="5" name="Picture 2" descr="http://saratov03.ru/wp-content/uploads/2013/06/history-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643314"/>
            <a:ext cx="4286280" cy="3000396"/>
          </a:xfrm>
          <a:prstGeom prst="rect">
            <a:avLst/>
          </a:prstGeom>
          <a:noFill/>
        </p:spPr>
      </p:pic>
      <p:pic>
        <p:nvPicPr>
          <p:cNvPr id="76806" name="Picture 6" descr="http://avtohata.net/images/resized/images/stories/articles/2014/proishestviya/03-2014/02/127_540_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428736"/>
            <a:ext cx="4272884" cy="2786082"/>
          </a:xfrm>
          <a:prstGeom prst="rect">
            <a:avLst/>
          </a:prstGeom>
          <a:noFill/>
        </p:spPr>
      </p:pic>
      <p:pic>
        <p:nvPicPr>
          <p:cNvPr id="76808" name="Picture 8" descr="http://www.medvestnik.by/images/storage/news/000045_691720_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3714752"/>
            <a:ext cx="4214842" cy="2928958"/>
          </a:xfrm>
          <a:prstGeom prst="rect">
            <a:avLst/>
          </a:prstGeom>
          <a:noFill/>
        </p:spPr>
      </p:pic>
      <p:pic>
        <p:nvPicPr>
          <p:cNvPr id="7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7" cstate="print"/>
          <a:srcRect l="24606" t="5468" r="24606" b="5468"/>
          <a:stretch>
            <a:fillRect/>
          </a:stretch>
        </p:blipFill>
        <p:spPr bwMode="auto">
          <a:xfrm>
            <a:off x="142844" y="5500702"/>
            <a:ext cx="1188878" cy="11727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28013" cy="1428736"/>
          </a:xfrm>
        </p:spPr>
        <p:txBody>
          <a:bodyPr lIns="0" tIns="0" rIns="0" bIns="0" anchorCtr="0">
            <a:normAutofit fontScale="90000"/>
          </a:bodyPr>
          <a:lstStyle/>
          <a:p>
            <a:pPr algn="l"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200" dirty="0" smtClean="0">
                <a:solidFill>
                  <a:srgbClr val="FFFF00"/>
                </a:solidFill>
                <a:latin typeface="Arial Black" pitchFamily="34" charset="0"/>
              </a:rPr>
              <a:t>Студенты  специальности  Лечебное дело  изучают:</a:t>
            </a: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58" y="0"/>
            <a:ext cx="4142834" cy="3573016"/>
          </a:xfrm>
        </p:spPr>
        <p:txBody>
          <a:bodyPr lIns="0" tIns="0" rIns="0" bIns="0">
            <a:normAutofit fontScale="92500" lnSpcReduction="20000"/>
          </a:bodyPr>
          <a:lstStyle/>
          <a:p>
            <a:pPr marL="338138" indent="-338138">
              <a:lnSpc>
                <a:spcPct val="101000"/>
              </a:lnSpc>
              <a:spcBef>
                <a:spcPts val="800"/>
              </a:spcBef>
              <a:buClr>
                <a:srgbClr val="EEC85E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endPara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haroni" pitchFamily="2" charset="-79"/>
            </a:endParaRPr>
          </a:p>
          <a:p>
            <a:pPr marL="338138" indent="-338138">
              <a:lnSpc>
                <a:spcPct val="101000"/>
              </a:lnSpc>
              <a:spcBef>
                <a:spcPts val="800"/>
              </a:spcBef>
              <a:buClr>
                <a:srgbClr val="EEC85E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haroni" pitchFamily="2" charset="-79"/>
              </a:rPr>
              <a:t>Терапию</a:t>
            </a:r>
          </a:p>
          <a:p>
            <a:pPr marL="338138" indent="-338138">
              <a:lnSpc>
                <a:spcPct val="101000"/>
              </a:lnSpc>
              <a:spcBef>
                <a:spcPts val="800"/>
              </a:spcBef>
              <a:buClr>
                <a:srgbClr val="EEC85E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haroni" pitchFamily="2" charset="-79"/>
              </a:rPr>
              <a:t>П</a:t>
            </a:r>
            <a:r>
              <a:rPr lang="en-GB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haroni" pitchFamily="2" charset="-79"/>
              </a:rPr>
              <a:t>едиатри</a:t>
            </a: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haroni" pitchFamily="2" charset="-79"/>
              </a:rPr>
              <a:t>ю</a:t>
            </a:r>
            <a:endPara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Aharoni" pitchFamily="2" charset="-79"/>
            </a:endParaRPr>
          </a:p>
          <a:p>
            <a:pPr marL="338138" indent="-338138">
              <a:lnSpc>
                <a:spcPct val="101000"/>
              </a:lnSpc>
              <a:spcBef>
                <a:spcPts val="800"/>
              </a:spcBef>
              <a:buClr>
                <a:srgbClr val="EEC85E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haroni" pitchFamily="2" charset="-79"/>
              </a:rPr>
              <a:t>Акушерство</a:t>
            </a:r>
          </a:p>
          <a:p>
            <a:pPr marL="338138" indent="-338138">
              <a:lnSpc>
                <a:spcPct val="101000"/>
              </a:lnSpc>
              <a:spcBef>
                <a:spcPts val="800"/>
              </a:spcBef>
              <a:buClr>
                <a:srgbClr val="EEC85E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haroni" pitchFamily="2" charset="-79"/>
              </a:rPr>
              <a:t>Хирургию</a:t>
            </a:r>
          </a:p>
          <a:p>
            <a:pPr marL="338138" indent="-338138">
              <a:lnSpc>
                <a:spcPct val="101000"/>
              </a:lnSpc>
              <a:spcBef>
                <a:spcPts val="800"/>
              </a:spcBef>
              <a:buClr>
                <a:srgbClr val="EEC85E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haroni" pitchFamily="2" charset="-79"/>
              </a:rPr>
              <a:t>Инфекционные болезни</a:t>
            </a:r>
          </a:p>
          <a:p>
            <a:pPr marL="338138" indent="-338138">
              <a:lnSpc>
                <a:spcPct val="101000"/>
              </a:lnSpc>
              <a:spcBef>
                <a:spcPts val="800"/>
              </a:spcBef>
              <a:buClr>
                <a:srgbClr val="EEC85E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haroni" pitchFamily="2" charset="-79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haroni" pitchFamily="2" charset="-79"/>
              </a:rPr>
              <a:t>узкоклинические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haroni" pitchFamily="2" charset="-79"/>
              </a:rPr>
              <a:t> дисциплины</a:t>
            </a:r>
          </a:p>
          <a:p>
            <a:pPr marL="338138" indent="-338138">
              <a:lnSpc>
                <a:spcPct val="101000"/>
              </a:lnSpc>
              <a:spcBef>
                <a:spcPts val="800"/>
              </a:spcBef>
              <a:buClr>
                <a:srgbClr val="EEC85E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ru-RU" sz="1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Aharoni" pitchFamily="2" charset="-79"/>
              </a:rPr>
              <a:t>навыки  уход</a:t>
            </a:r>
            <a:r>
              <a:rPr lang="ru-RU" sz="1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Rod" pitchFamily="49" charset="-79"/>
              </a:rPr>
              <a:t>а за пациентом</a:t>
            </a:r>
          </a:p>
          <a:p>
            <a:pPr marL="338138" indent="-338138">
              <a:lnSpc>
                <a:spcPct val="101000"/>
              </a:lnSpc>
              <a:spcBef>
                <a:spcPts val="800"/>
              </a:spcBef>
              <a:buClr>
                <a:srgbClr val="EEC85E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ru-RU" sz="1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Rod" pitchFamily="49" charset="-79"/>
              </a:rPr>
              <a:t> все </a:t>
            </a:r>
            <a:r>
              <a:rPr lang="ru-RU" sz="19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Rod" pitchFamily="49" charset="-79"/>
              </a:rPr>
              <a:t>прфессиональные</a:t>
            </a:r>
            <a:r>
              <a:rPr lang="ru-RU" sz="1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Rod" pitchFamily="49" charset="-79"/>
              </a:rPr>
              <a:t> манипуляции</a:t>
            </a:r>
          </a:p>
          <a:p>
            <a:pPr marL="338138" indent="-338138">
              <a:lnSpc>
                <a:spcPct val="101000"/>
              </a:lnSpc>
              <a:spcBef>
                <a:spcPts val="800"/>
              </a:spcBef>
              <a:buClr>
                <a:srgbClr val="EEC85E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endParaRPr lang="ru-RU" sz="20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38138" indent="-338138">
              <a:lnSpc>
                <a:spcPct val="101000"/>
              </a:lnSpc>
              <a:spcBef>
                <a:spcPts val="800"/>
              </a:spcBef>
              <a:buClr>
                <a:srgbClr val="EEC85E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endParaRPr lang="ru-RU" sz="18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marL="338138" indent="-338138">
              <a:lnSpc>
                <a:spcPct val="101000"/>
              </a:lnSpc>
              <a:spcBef>
                <a:spcPts val="800"/>
              </a:spcBef>
              <a:buClr>
                <a:srgbClr val="EEC85E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marL="338138" indent="-338138">
              <a:lnSpc>
                <a:spcPct val="101000"/>
              </a:lnSpc>
              <a:spcBef>
                <a:spcPts val="800"/>
              </a:spcBef>
              <a:buClr>
                <a:srgbClr val="EEC85E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338138" indent="-338138">
              <a:lnSpc>
                <a:spcPct val="101000"/>
              </a:lnSpc>
              <a:spcBef>
                <a:spcPts val="800"/>
              </a:spcBef>
              <a:buClr>
                <a:srgbClr val="EEC85E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endParaRPr lang="ru-RU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marL="338138" indent="-338138">
              <a:lnSpc>
                <a:spcPct val="101000"/>
              </a:lnSpc>
              <a:spcBef>
                <a:spcPts val="800"/>
              </a:spcBef>
              <a:buClr>
                <a:srgbClr val="EEC85E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endParaRPr lang="en-GB" b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57200" y="2160588"/>
            <a:ext cx="2422525" cy="560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95338" lvl="1" indent="-338138">
              <a:lnSpc>
                <a:spcPct val="101000"/>
              </a:lnSpc>
              <a:spcBef>
                <a:spcPts val="800"/>
              </a:spcBef>
              <a:buClr>
                <a:srgbClr val="EEC85E"/>
              </a:buClr>
              <a:buSzPct val="7000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endParaRPr lang="en-GB" sz="2800" b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3571876"/>
            <a:ext cx="4679950" cy="31432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8" name="Picture 10" descr="982843603037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645023"/>
            <a:ext cx="4214842" cy="307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692697"/>
            <a:ext cx="4678810" cy="28803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2" name="AutoShape 2" descr="https://staticsnews.medsblalabs.com/news-en/wp-content/uploads/2019/01/f1c93c4e2d249faeaa92e0ac9712c6b375488d5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4" name="AutoShape 4" descr="https://staticsnews.medsblalabs.com/news-en/wp-content/uploads/2019/01/f1c93c4e2d249faeaa92e0ac9712c6b375488d5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6" name="AutoShape 6" descr="https://staticsnews.medsblalabs.com/news-en/wp-content/uploads/2019/01/f1c93c4e2d249faeaa92e0ac9712c6b375488d5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08" name="Picture 8" descr="https://pbs.twimg.com/media/DzdnTwWWoAEDejY.jpg:lar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9" y="3486152"/>
            <a:ext cx="4714907" cy="3371848"/>
          </a:xfrm>
          <a:prstGeom prst="rect">
            <a:avLst/>
          </a:prstGeom>
          <a:noFill/>
        </p:spPr>
      </p:pic>
      <p:pic>
        <p:nvPicPr>
          <p:cNvPr id="51210" name="Picture 10" descr="https://bloknot-volgograd.ru/thumb/940x0xcut/upload/iblock/54c/bolnits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285728"/>
            <a:ext cx="4714907" cy="3245392"/>
          </a:xfrm>
          <a:prstGeom prst="rect">
            <a:avLst/>
          </a:prstGeom>
          <a:noFill/>
        </p:spPr>
      </p:pic>
      <p:pic>
        <p:nvPicPr>
          <p:cNvPr id="51212" name="Picture 12" descr="https://i1.wp.com/tbmc.ru/files/foto/%D0%A1%D0%BF%D0%B5%D1%86%D0%B8%D0%B0%D0%BB%D1%8C%D0%BD%D0%BE%D1%81%D1%82%D0%B8/NoJtgbnhgN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3571877"/>
            <a:ext cx="4143404" cy="3361446"/>
          </a:xfrm>
          <a:prstGeom prst="rect">
            <a:avLst/>
          </a:prstGeom>
          <a:noFill/>
        </p:spPr>
      </p:pic>
      <p:pic>
        <p:nvPicPr>
          <p:cNvPr id="14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9" cstate="print"/>
          <a:srcRect l="24606" t="5468" r="24606" b="5468"/>
          <a:stretch>
            <a:fillRect/>
          </a:stretch>
        </p:blipFill>
        <p:spPr bwMode="auto">
          <a:xfrm>
            <a:off x="8072462" y="0"/>
            <a:ext cx="951102" cy="9381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54"/>
            <a:ext cx="3929090" cy="4786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153" name="Picture 1" descr="C:\Users\александр\Downloads\акушерство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974555"/>
            <a:ext cx="4919670" cy="35801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2285992"/>
            <a:ext cx="7807325" cy="1643074"/>
          </a:xfrm>
        </p:spPr>
        <p:txBody>
          <a:bodyPr>
            <a:normAutofit fontScale="90000"/>
          </a:bodyPr>
          <a:lstStyle/>
          <a:p>
            <a:pPr marL="0" indent="0" algn="ctr">
              <a:lnSpc>
                <a:spcPct val="76000"/>
              </a:lnSpc>
              <a:spcBef>
                <a:spcPts val="700"/>
              </a:spcBef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ru-RU" sz="4800" b="1" dirty="0" smtClean="0">
                <a:solidFill>
                  <a:srgbClr val="FFFF00"/>
                </a:solidFill>
                <a:latin typeface="Arial Black" pitchFamily="34" charset="0"/>
              </a:rPr>
              <a:t>    </a:t>
            </a:r>
            <a:br>
              <a:rPr lang="ru-RU" sz="48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48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48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48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48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7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3100" b="1" dirty="0" smtClean="0">
                <a:solidFill>
                  <a:srgbClr val="FFFF00"/>
                </a:solidFill>
                <a:latin typeface="Arial Black" pitchFamily="34" charset="0"/>
              </a:rPr>
              <a:t>специальность</a:t>
            </a:r>
            <a:r>
              <a:rPr lang="ru-RU" sz="3100" b="1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31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Arial Black" pitchFamily="34" charset="0"/>
              </a:rPr>
              <a:t>АКУШЕРСКОЕ   ДЕЛО</a:t>
            </a:r>
            <a:br>
              <a:rPr lang="ru-RU" sz="36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48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48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700" b="1" dirty="0" smtClean="0">
                <a:solidFill>
                  <a:srgbClr val="FFFF00"/>
                </a:solidFill>
                <a:latin typeface="Arial Black" pitchFamily="34" charset="0"/>
              </a:rPr>
              <a:t>обучение  2 года 10 </a:t>
            </a:r>
            <a:r>
              <a:rPr lang="ru-RU" sz="2200" b="1" dirty="0" smtClean="0">
                <a:solidFill>
                  <a:srgbClr val="FFFF00"/>
                </a:solidFill>
                <a:latin typeface="Arial Black" pitchFamily="34" charset="0"/>
              </a:rPr>
              <a:t>месяцев</a:t>
            </a:r>
            <a:r>
              <a:rPr lang="ru-RU" sz="13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13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13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13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13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13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Arial Black" pitchFamily="34" charset="0"/>
              </a:rPr>
              <a:t>Зачисление по результату</a:t>
            </a:r>
            <a:br>
              <a:rPr lang="ru-RU" sz="18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</a:t>
            </a:r>
            <a:r>
              <a:rPr lang="en-GB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ступительн</a:t>
            </a: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ого</a:t>
            </a:r>
            <a:r>
              <a:rPr lang="en-GB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испытани</a:t>
            </a: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я</a:t>
            </a:r>
            <a:r>
              <a:rPr lang="en-GB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b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(тестирования на компьютере):</a:t>
            </a:r>
            <a:r>
              <a:rPr lang="en-GB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en-GB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GB" sz="1800" b="1" i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en-GB" sz="1800" b="1" i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1800" b="1" dirty="0" smtClean="0">
                <a:solidFill>
                  <a:srgbClr val="FFFF00"/>
                </a:solidFill>
                <a:latin typeface="Arial Black" pitchFamily="34" charset="0"/>
              </a:rPr>
              <a:t>«Социально-психологические элементы профессионального выбора» + средний балл аттестата</a:t>
            </a:r>
            <a:r>
              <a:rPr lang="en-GB" sz="18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en-GB" sz="18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13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1300" b="1" dirty="0" smtClean="0">
                <a:solidFill>
                  <a:srgbClr val="FFFF00"/>
                </a:solidFill>
                <a:latin typeface="Arial Black" pitchFamily="34" charset="0"/>
              </a:rPr>
            </a:br>
            <a:endParaRPr lang="ru-RU" sz="13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6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4" cstate="print"/>
          <a:srcRect l="24606" t="5468" r="24606" b="5468"/>
          <a:stretch>
            <a:fillRect/>
          </a:stretch>
        </p:blipFill>
        <p:spPr bwMode="auto">
          <a:xfrm>
            <a:off x="0" y="0"/>
            <a:ext cx="1188878" cy="11727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900igr.net/up/datas/167609/002.jpg"/>
          <p:cNvPicPr>
            <a:picLocks noChangeAspect="1" noChangeArrowheads="1"/>
          </p:cNvPicPr>
          <p:nvPr/>
        </p:nvPicPr>
        <p:blipFill>
          <a:blip r:embed="rId3" cstate="print"/>
          <a:srcRect l="19291" t="5774" r="19685" b="39895"/>
          <a:stretch>
            <a:fillRect/>
          </a:stretch>
        </p:blipFill>
        <p:spPr bwMode="auto">
          <a:xfrm>
            <a:off x="4214810" y="0"/>
            <a:ext cx="4722962" cy="372602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500438"/>
            <a:ext cx="5500726" cy="335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93733"/>
          </a:xfrm>
        </p:spPr>
        <p:txBody>
          <a:bodyPr lIns="90000" tIns="46800" rIns="90000" bIns="46800" anchorCtr="1">
            <a:normAutofit fontScale="90000"/>
          </a:bodyPr>
          <a:lstStyle/>
          <a:p>
            <a:pPr algn="l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100" b="1" dirty="0" smtClean="0">
                <a:solidFill>
                  <a:srgbClr val="FFFF00"/>
                </a:solidFill>
                <a:latin typeface="Georgia" pitchFamily="18" charset="0"/>
              </a:rPr>
              <a:t>Работа </a:t>
            </a:r>
            <a:r>
              <a:rPr lang="en-GB" sz="3100" b="1" dirty="0" err="1" smtClean="0">
                <a:solidFill>
                  <a:srgbClr val="FFFF00"/>
                </a:solidFill>
                <a:latin typeface="Georgia" pitchFamily="18" charset="0"/>
              </a:rPr>
              <a:t>акушерк</a:t>
            </a:r>
            <a:r>
              <a:rPr lang="ru-RU" sz="3100" b="1" dirty="0" smtClean="0">
                <a:solidFill>
                  <a:srgbClr val="FFFF00"/>
                </a:solidFill>
                <a:latin typeface="Georgia" pitchFamily="18" charset="0"/>
              </a:rPr>
              <a:t>и:</a:t>
            </a:r>
            <a:r>
              <a:rPr lang="ru-RU" sz="2800" b="1" dirty="0" smtClean="0">
                <a:solidFill>
                  <a:srgbClr val="FFFF00"/>
                </a:solidFill>
                <a:latin typeface="Georgia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Georgia" pitchFamily="18" charset="0"/>
              </a:rPr>
            </a:br>
            <a:endParaRPr lang="en-GB" sz="2800" b="1" dirty="0" smtClean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28596" y="785794"/>
            <a:ext cx="4643470" cy="55914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GB" sz="1600" b="1" dirty="0" err="1">
                <a:solidFill>
                  <a:srgbClr val="FFFF00"/>
                </a:solidFill>
                <a:latin typeface="Arial Black" pitchFamily="34" charset="0"/>
              </a:rPr>
              <a:t>Лечебно</a:t>
            </a:r>
            <a:r>
              <a:rPr lang="en-GB" sz="1600" b="1" dirty="0">
                <a:solidFill>
                  <a:srgbClr val="FFFF00"/>
                </a:solidFill>
                <a:latin typeface="Arial Black" pitchFamily="34" charset="0"/>
              </a:rPr>
              <a:t> – </a:t>
            </a:r>
            <a:r>
              <a:rPr lang="en-GB" sz="1600" b="1" dirty="0" err="1" smtClean="0">
                <a:solidFill>
                  <a:srgbClr val="FFFF00"/>
                </a:solidFill>
                <a:latin typeface="Arial Black" pitchFamily="34" charset="0"/>
              </a:rPr>
              <a:t>диагностическая</a:t>
            </a:r>
            <a:r>
              <a:rPr lang="en-GB" sz="1600" b="1" dirty="0" smtClean="0">
                <a:solidFill>
                  <a:srgbClr val="FFFF00"/>
                </a:solidFill>
                <a:latin typeface="Arial Black" pitchFamily="34" charset="0"/>
              </a:rPr>
              <a:t>:</a:t>
            </a:r>
            <a:endParaRPr lang="ru-RU" sz="16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Медицинская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помощь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женщинам</a:t>
            </a: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при  беременности и 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родах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Уход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новорожденным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и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родильницей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;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Оказание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экстренной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неотложной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доврачебной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медицинской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пом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ощи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 dirty="0" err="1" smtClean="0">
                <a:solidFill>
                  <a:srgbClr val="FFFF00"/>
                </a:solidFill>
                <a:latin typeface="Arial Black" pitchFamily="34" charset="0"/>
              </a:rPr>
              <a:t>Профилактическ</a:t>
            </a:r>
            <a:r>
              <a:rPr lang="ru-RU" sz="1600" b="1" dirty="0" err="1" smtClean="0">
                <a:solidFill>
                  <a:srgbClr val="FFFF00"/>
                </a:solidFill>
                <a:latin typeface="Arial Black" pitchFamily="34" charset="0"/>
              </a:rPr>
              <a:t>ая</a:t>
            </a:r>
            <a:r>
              <a:rPr lang="en-GB" sz="1600" b="1" dirty="0" smtClean="0">
                <a:solidFill>
                  <a:srgbClr val="FFFF00"/>
                </a:solidFill>
                <a:latin typeface="Arial Black" pitchFamily="34" charset="0"/>
              </a:rPr>
              <a:t>:</a:t>
            </a:r>
            <a:endParaRPr lang="ru-RU" sz="16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Сохранение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репродуктивного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здоровья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женщин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;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Планирование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семьи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smtClean="0">
                <a:solidFill>
                  <a:srgbClr val="FF3300"/>
                </a:solidFill>
                <a:latin typeface="Arial Black" pitchFamily="34" charset="0"/>
              </a:rPr>
              <a:t> </a:t>
            </a:r>
            <a:r>
              <a:rPr lang="ru-RU" sz="1600" b="1" dirty="0" smtClean="0">
                <a:solidFill>
                  <a:srgbClr val="FFFF00"/>
                </a:solidFill>
                <a:latin typeface="Arial Black" pitchFamily="34" charset="0"/>
              </a:rPr>
              <a:t>П</a:t>
            </a:r>
            <a:r>
              <a:rPr lang="en-GB" sz="1600" b="1" dirty="0" err="1" smtClean="0">
                <a:solidFill>
                  <a:srgbClr val="FFFF00"/>
                </a:solidFill>
                <a:latin typeface="Arial Black" pitchFamily="34" charset="0"/>
              </a:rPr>
              <a:t>росве</a:t>
            </a:r>
            <a:r>
              <a:rPr lang="ru-RU" sz="1600" b="1" dirty="0" err="1" smtClean="0">
                <a:solidFill>
                  <a:srgbClr val="FFFF00"/>
                </a:solidFill>
                <a:latin typeface="Arial Black" pitchFamily="34" charset="0"/>
              </a:rPr>
              <a:t>тительская</a:t>
            </a:r>
            <a:r>
              <a:rPr lang="en-GB" sz="1600" b="1" dirty="0" smtClean="0">
                <a:solidFill>
                  <a:srgbClr val="FFFF00"/>
                </a:solidFill>
                <a:latin typeface="Arial Black" pitchFamily="34" charset="0"/>
              </a:rPr>
              <a:t>:</a:t>
            </a:r>
            <a:endParaRPr lang="ru-RU" sz="16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 </a:t>
            </a:r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сохранению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</a:t>
            </a:r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поддержанию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здоровья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женщин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;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Обучение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</a:t>
            </a:r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основным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навыкам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ухода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95000"/>
              </a:lnSpc>
              <a:buClr>
                <a:srgbClr val="FF33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новорожденным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2286000" y="2559050"/>
            <a:ext cx="457200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lvl="1">
              <a:lnSpc>
                <a:spcPct val="101000"/>
              </a:lnSpc>
              <a:buFont typeface="Verdana" pitchFamily="34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>
                <a:solidFill>
                  <a:srgbClr val="EAEAEA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2000232" y="2357430"/>
            <a:ext cx="457200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lvl="1">
              <a:lnSpc>
                <a:spcPct val="101000"/>
              </a:lnSpc>
              <a:buFont typeface="Verdana" pitchFamily="34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GB">
              <a:solidFill>
                <a:srgbClr val="EAEAEA"/>
              </a:solidFill>
              <a:latin typeface="Verdana" pitchFamily="34" charset="0"/>
            </a:endParaRPr>
          </a:p>
          <a:p>
            <a:pPr lvl="1">
              <a:lnSpc>
                <a:spcPct val="101000"/>
              </a:lnSpc>
              <a:buFont typeface="Verdana" pitchFamily="34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>
                <a:solidFill>
                  <a:srgbClr val="EAEAEA"/>
                </a:solidFill>
                <a:latin typeface="Verdana" pitchFamily="34" charset="0"/>
              </a:rPr>
              <a:t> </a:t>
            </a:r>
          </a:p>
        </p:txBody>
      </p:sp>
      <p:pic>
        <p:nvPicPr>
          <p:cNvPr id="8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5" cstate="print"/>
          <a:srcRect l="24606" t="5468" r="24606" b="5468"/>
          <a:stretch>
            <a:fillRect/>
          </a:stretch>
        </p:blipFill>
        <p:spPr bwMode="auto">
          <a:xfrm>
            <a:off x="7786710" y="5685262"/>
            <a:ext cx="1188878" cy="11727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42844" y="260350"/>
            <a:ext cx="9180544" cy="120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lvl="0" algn="ct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Студенты специальности «Акушерское дело» изучают:</a:t>
            </a:r>
          </a:p>
          <a:p>
            <a:pPr lvl="0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od" pitchFamily="49" charset="-79"/>
              <a:cs typeface="Rod" pitchFamily="49" charset="-79"/>
            </a:endParaRPr>
          </a:p>
          <a:p>
            <a:pPr lvl="0">
              <a:lnSpc>
                <a:spcPct val="95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 </a:t>
            </a:r>
            <a:r>
              <a:rPr lang="en-GB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Гинекологи</a:t>
            </a:r>
            <a:r>
              <a:rPr lang="ru-RU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ю</a:t>
            </a:r>
            <a:r>
              <a:rPr lang="en-GB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;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Rod" pitchFamily="49" charset="-79"/>
              </a:rPr>
              <a:t>    </a:t>
            </a:r>
            <a:r>
              <a:rPr lang="en-GB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 </a:t>
            </a:r>
            <a:endParaRPr lang="ru-RU" sz="2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Rod" pitchFamily="49" charset="-79"/>
            </a:endParaRPr>
          </a:p>
          <a:p>
            <a: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79389" y="1700213"/>
            <a:ext cx="3392480" cy="224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FFCC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Clr>
                <a:srgbClr val="FFCC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Clr>
                <a:srgbClr val="FFCC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Clr>
                <a:srgbClr val="FFCC00"/>
              </a:buClr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Clr>
                <a:srgbClr val="FFCC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Clr>
                <a:srgbClr val="FFCC00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Clr>
                <a:srgbClr val="FFCC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en-GB" sz="28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214282" y="2071678"/>
            <a:ext cx="6572296" cy="129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buClr>
                <a:srgbClr val="FFCC00"/>
              </a:buClr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владеют всеми навыками </a:t>
            </a:r>
          </a:p>
          <a:p>
            <a:pPr>
              <a:lnSpc>
                <a:spcPct val="95000"/>
              </a:lnSpc>
              <a:buClr>
                <a:srgbClr val="FFCC00"/>
              </a:buClr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сестринского ухода и </a:t>
            </a:r>
          </a:p>
          <a:p>
            <a:pPr>
              <a:lnSpc>
                <a:spcPct val="95000"/>
              </a:lnSpc>
              <a:buClr>
                <a:srgbClr val="FFCC00"/>
              </a:buClr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сестринскими  манипуляциями</a:t>
            </a:r>
            <a:endParaRPr lang="en-GB" b="1" dirty="0">
              <a:effectLst>
                <a:outerShdw blurRad="38100" dist="38100" dir="2700000" algn="tl">
                  <a:srgbClr val="000000"/>
                </a:outerShdw>
              </a:effectLst>
              <a:latin typeface="Rod" pitchFamily="49" charset="-79"/>
              <a:cs typeface="Rod" pitchFamily="49" charset="-79"/>
            </a:endParaRPr>
          </a:p>
          <a:p>
            <a:pPr>
              <a:spcBef>
                <a:spcPct val="50000"/>
              </a:spcBef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500042"/>
            <a:ext cx="24288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CC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od" pitchFamily="49" charset="-79"/>
              <a:cs typeface="Rod" pitchFamily="49" charset="-79"/>
            </a:endParaRPr>
          </a:p>
          <a:p>
            <a:pPr lvl="0">
              <a:buClr>
                <a:srgbClr val="FFCC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od" pitchFamily="49" charset="-79"/>
              <a:cs typeface="Rod" pitchFamily="49" charset="-79"/>
            </a:endParaRPr>
          </a:p>
          <a:p>
            <a:pPr lvl="0">
              <a:buClr>
                <a:srgbClr val="FFCC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 </a:t>
            </a:r>
            <a:r>
              <a:rPr lang="en-GB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Акушерство</a:t>
            </a:r>
            <a:r>
              <a:rPr lang="en-GB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;</a:t>
            </a:r>
            <a:endParaRPr lang="ru-RU" sz="2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od" pitchFamily="49" charset="-79"/>
              <a:cs typeface="Rod" pitchFamily="49" charset="-79"/>
            </a:endParaRPr>
          </a:p>
          <a:p>
            <a:pPr lvl="0">
              <a:buClr>
                <a:srgbClr val="FFCC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 Неотложные    </a:t>
            </a:r>
          </a:p>
          <a:p>
            <a:pPr lvl="0">
              <a:buClr>
                <a:srgbClr val="FFCC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  состояния</a:t>
            </a:r>
            <a:endParaRPr lang="en-GB" sz="2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od" pitchFamily="49" charset="-79"/>
              <a:cs typeface="Rod" pitchFamily="49" charset="-79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28926" y="928671"/>
            <a:ext cx="17859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Педиатри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ю</a:t>
            </a:r>
            <a:endParaRPr lang="ru-RU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od" pitchFamily="49" charset="-79"/>
              <a:cs typeface="Rod" pitchFamily="49" charset="-79"/>
            </a:endParaRPr>
          </a:p>
          <a:p>
            <a:pPr>
              <a:buFont typeface="Arial" pitchFamily="34" charset="0"/>
              <a:buChar char="•"/>
            </a:pPr>
            <a:r>
              <a:rPr lang="en-GB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Хирурги</a:t>
            </a:r>
            <a:r>
              <a:rPr lang="ru-RU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ю</a:t>
            </a:r>
            <a:r>
              <a:rPr lang="en-GB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;</a:t>
            </a:r>
            <a:r>
              <a:rPr lang="en-GB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 </a:t>
            </a:r>
            <a:endParaRPr lang="ru-RU" dirty="0">
              <a:cs typeface="Rod" pitchFamily="49" charset="-79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b="13654"/>
          <a:stretch>
            <a:fillRect/>
          </a:stretch>
        </p:blipFill>
        <p:spPr bwMode="auto">
          <a:xfrm>
            <a:off x="4572000" y="3571876"/>
            <a:ext cx="4429156" cy="31432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071802" y="1679546"/>
            <a:ext cx="20850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Терапи</a:t>
            </a:r>
            <a:r>
              <a:rPr lang="ru-RU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ю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d" pitchFamily="49" charset="-79"/>
                <a:cs typeface="Rod" pitchFamily="49" charset="-79"/>
              </a:rPr>
              <a:t>, </a:t>
            </a:r>
            <a:endParaRPr lang="ru-RU" dirty="0"/>
          </a:p>
        </p:txBody>
      </p:sp>
      <p:pic>
        <p:nvPicPr>
          <p:cNvPr id="39940" name="Picture 4" descr="http://itd1.mycdn.me/image?id=804845064772&amp;t=20&amp;plc=WEB&amp;tkn=*FjyOOBXi8FIS3HhnRiLhAz9IF-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714356"/>
            <a:ext cx="4408512" cy="2857520"/>
          </a:xfrm>
          <a:prstGeom prst="rect">
            <a:avLst/>
          </a:prstGeom>
          <a:noFill/>
        </p:spPr>
      </p:pic>
      <p:pic>
        <p:nvPicPr>
          <p:cNvPr id="39944" name="Picture 8" descr="http://zdorovia.net.ua/wp-content/uploads/akusher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286145"/>
            <a:ext cx="4357718" cy="3571855"/>
          </a:xfrm>
          <a:prstGeom prst="rect">
            <a:avLst/>
          </a:prstGeom>
          <a:noFill/>
        </p:spPr>
      </p:pic>
      <p:pic>
        <p:nvPicPr>
          <p:cNvPr id="11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7" cstate="print"/>
          <a:srcRect l="24606" t="5468" r="24606" b="5468"/>
          <a:stretch>
            <a:fillRect/>
          </a:stretch>
        </p:blipFill>
        <p:spPr bwMode="auto">
          <a:xfrm>
            <a:off x="4500553" y="3571869"/>
            <a:ext cx="1474209" cy="145419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egkb14.ru/upload/medialibrary/d8c/d8c9e7094bf355c54ca99026f340b3a4.png"/>
          <p:cNvPicPr>
            <a:picLocks noChangeAspect="1" noChangeArrowheads="1"/>
          </p:cNvPicPr>
          <p:nvPr/>
        </p:nvPicPr>
        <p:blipFill>
          <a:blip r:embed="rId3" cstate="print"/>
          <a:srcRect b="11915"/>
          <a:stretch>
            <a:fillRect/>
          </a:stretch>
        </p:blipFill>
        <p:spPr bwMode="auto">
          <a:xfrm>
            <a:off x="500034" y="714356"/>
            <a:ext cx="7786742" cy="457203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285729"/>
            <a:ext cx="8572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>Места практики и  </a:t>
            </a:r>
            <a:r>
              <a:rPr lang="en-GB" sz="2000" b="1" dirty="0" err="1" smtClean="0">
                <a:solidFill>
                  <a:srgbClr val="FFFF00"/>
                </a:solidFill>
                <a:latin typeface="Arial Black" pitchFamily="34" charset="0"/>
              </a:rPr>
              <a:t>трудоустройства</a:t>
            </a: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> акушерок:  </a:t>
            </a:r>
          </a:p>
          <a:p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>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5211395"/>
            <a:ext cx="9286940" cy="1631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95000"/>
              </a:lnSpc>
              <a:spcBef>
                <a:spcPts val="1000"/>
              </a:spcBef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ru-RU" sz="2000" b="1" dirty="0" smtClean="0">
                <a:latin typeface="Arial Black" pitchFamily="34" charset="0"/>
              </a:rPr>
              <a:t>Родильные дома и </a:t>
            </a:r>
            <a:r>
              <a:rPr lang="ru-RU" sz="2000" b="1" dirty="0" err="1" smtClean="0">
                <a:latin typeface="Arial Black" pitchFamily="34" charset="0"/>
              </a:rPr>
              <a:t>п</a:t>
            </a:r>
            <a:r>
              <a:rPr lang="en-GB" sz="2000" b="1" dirty="0" err="1" smtClean="0">
                <a:latin typeface="Arial Black" pitchFamily="34" charset="0"/>
              </a:rPr>
              <a:t>еринатальные</a:t>
            </a:r>
            <a:r>
              <a:rPr lang="en-GB" sz="2000" b="1" dirty="0" smtClean="0">
                <a:latin typeface="Arial Black" pitchFamily="34" charset="0"/>
              </a:rPr>
              <a:t> </a:t>
            </a:r>
            <a:r>
              <a:rPr lang="en-GB" sz="2000" b="1" dirty="0" err="1" smtClean="0">
                <a:latin typeface="Arial Black" pitchFamily="34" charset="0"/>
              </a:rPr>
              <a:t>центры</a:t>
            </a:r>
            <a:r>
              <a:rPr lang="en-GB" sz="2000" b="1" dirty="0" smtClean="0">
                <a:latin typeface="Arial Black" pitchFamily="34" charset="0"/>
              </a:rPr>
              <a:t>; </a:t>
            </a:r>
            <a:endParaRPr lang="ru-RU" sz="2000" b="1" dirty="0" smtClean="0">
              <a:latin typeface="Arial Black" pitchFamily="34" charset="0"/>
            </a:endParaRPr>
          </a:p>
          <a:p>
            <a:pPr marL="0" lvl="2">
              <a:lnSpc>
                <a:spcPct val="95000"/>
              </a:lnSpc>
              <a:spcBef>
                <a:spcPts val="1000"/>
              </a:spcBef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ru-RU" sz="2000" b="1" dirty="0" smtClean="0">
                <a:latin typeface="Arial Black" pitchFamily="34" charset="0"/>
              </a:rPr>
              <a:t> Ж</a:t>
            </a:r>
            <a:r>
              <a:rPr lang="en-GB" sz="2000" b="1" dirty="0" err="1" smtClean="0">
                <a:latin typeface="Arial Black" pitchFamily="34" charset="0"/>
              </a:rPr>
              <a:t>енские</a:t>
            </a:r>
            <a:r>
              <a:rPr lang="en-GB" sz="2000" b="1" dirty="0" smtClean="0">
                <a:latin typeface="Arial Black" pitchFamily="34" charset="0"/>
              </a:rPr>
              <a:t> </a:t>
            </a:r>
            <a:r>
              <a:rPr lang="en-GB" sz="2000" b="1" dirty="0" err="1" smtClean="0">
                <a:latin typeface="Arial Black" pitchFamily="34" charset="0"/>
              </a:rPr>
              <a:t>консультации</a:t>
            </a:r>
            <a:r>
              <a:rPr lang="ru-RU" sz="2000" b="1" dirty="0" smtClean="0">
                <a:latin typeface="Arial Black" pitchFamily="34" charset="0"/>
              </a:rPr>
              <a:t>,  поликлиники</a:t>
            </a:r>
          </a:p>
          <a:p>
            <a:pPr marL="0" lvl="2">
              <a:lnSpc>
                <a:spcPct val="95000"/>
              </a:lnSpc>
              <a:spcBef>
                <a:spcPts val="1000"/>
              </a:spcBef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ru-RU" sz="2000" b="1" dirty="0" smtClean="0">
                <a:latin typeface="Arial Black" pitchFamily="34" charset="0"/>
              </a:rPr>
              <a:t> </a:t>
            </a:r>
            <a:r>
              <a:rPr lang="en-GB" sz="1900" b="1" dirty="0" err="1" smtClean="0">
                <a:latin typeface="Arial Black" pitchFamily="34" charset="0"/>
              </a:rPr>
              <a:t>Гинекологические</a:t>
            </a:r>
            <a:r>
              <a:rPr lang="ru-RU" sz="1900" b="1" dirty="0" smtClean="0">
                <a:latin typeface="Arial Black" pitchFamily="34" charset="0"/>
              </a:rPr>
              <a:t>  и  другие многопрофильные  </a:t>
            </a:r>
            <a:r>
              <a:rPr lang="en-GB" sz="1900" b="1" dirty="0" err="1" smtClean="0">
                <a:latin typeface="Arial Black" pitchFamily="34" charset="0"/>
              </a:rPr>
              <a:t>больницы</a:t>
            </a:r>
            <a:r>
              <a:rPr lang="en-GB" sz="1900" b="1" dirty="0" smtClean="0">
                <a:latin typeface="Arial Black" pitchFamily="34" charset="0"/>
              </a:rPr>
              <a:t> </a:t>
            </a:r>
            <a:r>
              <a:rPr lang="ru-RU" sz="1900" b="1" dirty="0" smtClean="0">
                <a:latin typeface="Arial Black" pitchFamily="34" charset="0"/>
              </a:rPr>
              <a:t>  </a:t>
            </a:r>
          </a:p>
          <a:p>
            <a:pPr marL="0" lvl="2">
              <a:lnSpc>
                <a:spcPct val="95000"/>
              </a:lnSpc>
              <a:spcBef>
                <a:spcPts val="1000"/>
              </a:spcBef>
              <a:buFont typeface="Wingdings" pitchFamily="2" charset="2"/>
              <a:buChar char="Ø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ru-RU" sz="1900" b="1" dirty="0" smtClean="0">
                <a:latin typeface="Arial Black" pitchFamily="34" charset="0"/>
              </a:rPr>
              <a:t> О</a:t>
            </a:r>
            <a:r>
              <a:rPr lang="en-GB" sz="1900" b="1" dirty="0" err="1" smtClean="0">
                <a:latin typeface="Arial Black" pitchFamily="34" charset="0"/>
              </a:rPr>
              <a:t>тделения</a:t>
            </a:r>
            <a:r>
              <a:rPr lang="en-GB" sz="1900" b="1" dirty="0" smtClean="0">
                <a:latin typeface="Arial Black" pitchFamily="34" charset="0"/>
              </a:rPr>
              <a:t> </a:t>
            </a:r>
            <a:r>
              <a:rPr lang="ru-RU" sz="1900" b="1" dirty="0" smtClean="0">
                <a:latin typeface="Arial Black" pitchFamily="34" charset="0"/>
              </a:rPr>
              <a:t> </a:t>
            </a:r>
            <a:r>
              <a:rPr lang="en-GB" sz="1900" b="1" dirty="0" err="1" smtClean="0">
                <a:latin typeface="Arial Black" pitchFamily="34" charset="0"/>
              </a:rPr>
              <a:t>патологии</a:t>
            </a:r>
            <a:r>
              <a:rPr lang="en-GB" sz="1900" b="1" dirty="0" smtClean="0">
                <a:latin typeface="Arial Black" pitchFamily="34" charset="0"/>
              </a:rPr>
              <a:t> </a:t>
            </a:r>
            <a:r>
              <a:rPr lang="ru-RU" sz="1900" b="1" dirty="0" smtClean="0">
                <a:latin typeface="Arial Black" pitchFamily="34" charset="0"/>
              </a:rPr>
              <a:t>   </a:t>
            </a:r>
            <a:r>
              <a:rPr lang="en-GB" sz="1900" b="1" dirty="0" err="1" smtClean="0">
                <a:latin typeface="Arial Black" pitchFamily="34" charset="0"/>
              </a:rPr>
              <a:t>новорожденных</a:t>
            </a:r>
            <a:r>
              <a:rPr lang="en-GB" sz="1900" b="1" dirty="0" smtClean="0">
                <a:latin typeface="Arial Black" pitchFamily="34" charset="0"/>
              </a:rPr>
              <a:t> </a:t>
            </a:r>
          </a:p>
        </p:txBody>
      </p:sp>
      <p:pic>
        <p:nvPicPr>
          <p:cNvPr id="5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4" cstate="print"/>
          <a:srcRect l="24606" t="5468" r="24606" b="5468"/>
          <a:stretch>
            <a:fillRect/>
          </a:stretch>
        </p:blipFill>
        <p:spPr bwMode="auto">
          <a:xfrm>
            <a:off x="0" y="0"/>
            <a:ext cx="1188878" cy="11727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8975" y="179388"/>
            <a:ext cx="7770813" cy="1582737"/>
          </a:xfrm>
        </p:spPr>
        <p:txBody>
          <a:bodyPr/>
          <a:lstStyle/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 smtClean="0">
                <a:solidFill>
                  <a:srgbClr val="FF0000"/>
                </a:solidFill>
              </a:rPr>
              <a:t>Мы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рады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видеть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Вас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5129213"/>
            <a:ext cx="8228013" cy="1782762"/>
          </a:xfrm>
        </p:spPr>
        <p:txBody>
          <a:bodyPr anchor="ctr"/>
          <a:lstStyle/>
          <a:p>
            <a:pPr marL="0" indent="0" algn="ctr" eaLnBrk="1" hangingPunct="1">
              <a:lnSpc>
                <a:spcPct val="101000"/>
              </a:lnSpc>
              <a:spcBef>
                <a:spcPts val="900"/>
              </a:spcBef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</a:t>
            </a:r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начинает</a:t>
            </a:r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человечество</a:t>
            </a:r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en-GB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акушерки</a:t>
            </a:r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руках</a:t>
            </a:r>
            <a:endParaRPr lang="en-GB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lnSpc>
                <a:spcPct val="101000"/>
              </a:lnSpc>
              <a:spcBef>
                <a:spcPts val="900"/>
              </a:spcBef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3600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8429684" cy="62865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357166"/>
            <a:ext cx="84296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Arial Black" pitchFamily="34" charset="0"/>
              </a:rPr>
              <a:t>   </a:t>
            </a:r>
            <a:r>
              <a:rPr lang="ru-RU" sz="2400" b="1" dirty="0" smtClean="0">
                <a:solidFill>
                  <a:srgbClr val="FFFF00"/>
                </a:solidFill>
                <a:latin typeface="Arial Black" pitchFamily="34" charset="0"/>
              </a:rPr>
              <a:t>                     </a:t>
            </a:r>
            <a:r>
              <a:rPr lang="ru-RU" sz="2400" b="1" dirty="0" smtClean="0">
                <a:latin typeface="Arial Black" pitchFamily="34" charset="0"/>
              </a:rPr>
              <a:t>           </a:t>
            </a:r>
          </a:p>
          <a:p>
            <a:pPr algn="ctr"/>
            <a:endParaRPr lang="ru-RU" sz="24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</a:b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857233"/>
            <a:ext cx="8072494" cy="746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95000"/>
              </a:lnSpc>
              <a:spcBef>
                <a:spcPts val="1000"/>
              </a:spcBef>
              <a:buFont typeface="Arial" pitchFamily="34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pPr marL="0" lvl="2">
              <a:lnSpc>
                <a:spcPct val="95000"/>
              </a:lnSpc>
              <a:spcBef>
                <a:spcPts val="10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>   </a:t>
            </a:r>
            <a:endParaRPr lang="en-GB" sz="2000" b="1" dirty="0" smtClean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3103079"/>
            <a:ext cx="8143932" cy="2347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1000"/>
              </a:lnSpc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1000"/>
              </a:lnSpc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1000"/>
              </a:lnSpc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1000"/>
              </a:lnSpc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1000"/>
              </a:lnSpc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1000"/>
              </a:lnSpc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3500438"/>
            <a:ext cx="8643998" cy="3031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1000"/>
              </a:lnSpc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endParaRPr lang="en-GB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86" name="Picture 2" descr="https://roddom.onego.ru/assets/page-files/0001/98/rod_new14.jpg"/>
          <p:cNvPicPr>
            <a:picLocks noChangeAspect="1" noChangeArrowheads="1"/>
          </p:cNvPicPr>
          <p:nvPr/>
        </p:nvPicPr>
        <p:blipFill>
          <a:blip r:embed="rId4" cstate="print">
            <a:lum bright="-21000" contrast="-12000"/>
          </a:blip>
          <a:srcRect/>
          <a:stretch>
            <a:fillRect/>
          </a:stretch>
        </p:blipFill>
        <p:spPr bwMode="auto">
          <a:xfrm>
            <a:off x="214282" y="0"/>
            <a:ext cx="8715436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57224" y="4929198"/>
            <a:ext cx="72152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9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Жизнь</a:t>
            </a:r>
            <a:r>
              <a:rPr lang="en-GB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человека </a:t>
            </a:r>
            <a:r>
              <a:rPr lang="en-GB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начинает</a:t>
            </a:r>
            <a:r>
              <a:rPr lang="ru-RU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ся</a:t>
            </a:r>
            <a:r>
              <a:rPr lang="en-GB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GB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акушерки</a:t>
            </a:r>
            <a:r>
              <a:rPr lang="en-GB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r>
              <a:rPr lang="en-GB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руках</a:t>
            </a:r>
            <a:endParaRPr lang="en-GB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5" cstate="print"/>
          <a:srcRect l="24606" t="5468" r="24606" b="5468"/>
          <a:stretch>
            <a:fillRect/>
          </a:stretch>
        </p:blipFill>
        <p:spPr bwMode="auto">
          <a:xfrm>
            <a:off x="0" y="0"/>
            <a:ext cx="1188878" cy="11727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4572032" cy="3500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специальность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Arial Black" pitchFamily="34" charset="0"/>
              </a:rPr>
              <a:t>СЕСТРИНСКОЕ   ДЕЛО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5257800"/>
          </a:xfrm>
        </p:spPr>
        <p:txBody>
          <a:bodyPr>
            <a:normAutofit/>
          </a:bodyPr>
          <a:lstStyle/>
          <a:p>
            <a:pPr algn="r">
              <a:lnSpc>
                <a:spcPct val="76000"/>
              </a:lnSpc>
              <a:spcBef>
                <a:spcPts val="700"/>
              </a:spcBef>
              <a:buNone/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обучени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 -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76000"/>
              </a:lnSpc>
              <a:spcBef>
                <a:spcPts val="700"/>
              </a:spcBef>
              <a:buNone/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en-GB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GB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месяцев</a:t>
            </a:r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76000"/>
              </a:lnSpc>
              <a:spcBef>
                <a:spcPts val="700"/>
              </a:spcBef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>
              <a:lnSpc>
                <a:spcPct val="76000"/>
              </a:lnSpc>
              <a:spcBef>
                <a:spcPts val="700"/>
              </a:spcBef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Квалификация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выпускника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2852936"/>
            <a:ext cx="7704856" cy="3504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76000"/>
              </a:lnSpc>
              <a:spcBef>
                <a:spcPts val="700"/>
              </a:spcBef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endParaRPr lang="ru-RU" sz="24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r">
              <a:lnSpc>
                <a:spcPct val="76000"/>
              </a:lnSpc>
              <a:spcBef>
                <a:spcPts val="700"/>
              </a:spcBef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Arial Black" pitchFamily="34" charset="0"/>
              </a:rPr>
              <a:t>Медицинская сестра,</a:t>
            </a:r>
          </a:p>
          <a:p>
            <a:pPr algn="r">
              <a:lnSpc>
                <a:spcPct val="76000"/>
              </a:lnSpc>
              <a:spcBef>
                <a:spcPts val="700"/>
              </a:spcBef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Arial Black" pitchFamily="34" charset="0"/>
              </a:rPr>
              <a:t>медицинский брат</a:t>
            </a:r>
          </a:p>
          <a:p>
            <a:pPr algn="r">
              <a:lnSpc>
                <a:spcPct val="76000"/>
              </a:lnSpc>
              <a:spcBef>
                <a:spcPts val="700"/>
              </a:spcBef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endParaRPr lang="ru-RU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r">
              <a:lnSpc>
                <a:spcPct val="76000"/>
              </a:lnSpc>
              <a:spcBef>
                <a:spcPts val="700"/>
              </a:spcBef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Зачисление  по результату</a:t>
            </a:r>
          </a:p>
          <a:p>
            <a:pPr algn="r">
              <a:lnSpc>
                <a:spcPct val="76000"/>
              </a:lnSpc>
              <a:spcBef>
                <a:spcPts val="700"/>
              </a:spcBef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>
              <a:lnSpc>
                <a:spcPct val="76000"/>
              </a:lnSpc>
              <a:spcBef>
                <a:spcPts val="700"/>
              </a:spcBef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ступительн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ого 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испытани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я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(тестирования на компьютере):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>
              <a:lnSpc>
                <a:spcPct val="76000"/>
              </a:lnSpc>
              <a:spcBef>
                <a:spcPts val="700"/>
              </a:spcBef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ru-RU" sz="2000" b="1" dirty="0" smtClean="0">
                <a:latin typeface="Arial Black" pitchFamily="34" charset="0"/>
              </a:rPr>
              <a:t>«Социально-психологические элементы профессионального выбора</a:t>
            </a:r>
            <a:r>
              <a:rPr lang="ru-RU" b="1" dirty="0" smtClean="0">
                <a:latin typeface="Arial Black" pitchFamily="34" charset="0"/>
              </a:rPr>
              <a:t>» + средний балл аттестата</a:t>
            </a:r>
            <a:endParaRPr lang="en-GB" b="1" dirty="0" smtClean="0">
              <a:latin typeface="Arial Black" pitchFamily="34" charset="0"/>
            </a:endParaRPr>
          </a:p>
        </p:txBody>
      </p:sp>
      <p:pic>
        <p:nvPicPr>
          <p:cNvPr id="9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3" cstate="print"/>
          <a:srcRect l="24606" t="5468" r="24606" b="5468"/>
          <a:stretch>
            <a:fillRect/>
          </a:stretch>
        </p:blipFill>
        <p:spPr bwMode="auto">
          <a:xfrm>
            <a:off x="214282" y="5500702"/>
            <a:ext cx="1188878" cy="11727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755650" y="5876925"/>
            <a:ext cx="7580313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592138" y="5748338"/>
            <a:ext cx="184150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42844" y="0"/>
            <a:ext cx="8823128" cy="69271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FFCC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dirty="0" err="1">
                <a:solidFill>
                  <a:srgbClr val="FFFF00"/>
                </a:solidFill>
                <a:latin typeface="Arial Black" pitchFamily="34" charset="0"/>
              </a:rPr>
              <a:t>Основные</a:t>
            </a:r>
            <a:r>
              <a:rPr lang="en-GB" sz="2000" b="1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2000" b="1" dirty="0" err="1" smtClean="0">
                <a:solidFill>
                  <a:srgbClr val="FFFF00"/>
                </a:solidFill>
                <a:latin typeface="Arial Black" pitchFamily="34" charset="0"/>
              </a:rPr>
              <a:t>дисциплины</a:t>
            </a:r>
            <a:r>
              <a:rPr lang="ru-RU" sz="2400" b="1" dirty="0" smtClean="0">
                <a:solidFill>
                  <a:srgbClr val="FFFF00"/>
                </a:solidFill>
                <a:latin typeface="Arial Black" pitchFamily="34" charset="0"/>
              </a:rPr>
              <a:t>:</a:t>
            </a:r>
            <a:endParaRPr lang="en-GB" sz="2400" b="1" dirty="0">
              <a:solidFill>
                <a:srgbClr val="FFFF00"/>
              </a:solidFill>
              <a:latin typeface="Arial Black" pitchFamily="34" charset="0"/>
            </a:endParaRPr>
          </a:p>
          <a:p>
            <a:pPr>
              <a:buClr>
                <a:srgbClr val="FFCC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  <a:p>
            <a:pPr>
              <a:buClr>
                <a:srgbClr val="FFCC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Основы</a:t>
            </a:r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</a:t>
            </a:r>
            <a:r>
              <a:rPr lang="en-GB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сестринского</a:t>
            </a: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</a:t>
            </a:r>
            <a:r>
              <a:rPr lang="en-GB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дела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  <a:p>
            <a:pPr>
              <a:buClr>
                <a:srgbClr val="FFCC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Сестринское</a:t>
            </a:r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</a:t>
            </a:r>
            <a:r>
              <a:rPr lang="en-GB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дело</a:t>
            </a: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в </a:t>
            </a:r>
            <a:r>
              <a:rPr lang="en-GB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терапии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  <a:p>
            <a:pPr>
              <a:buClr>
                <a:srgbClr val="FFCC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Сестринское</a:t>
            </a:r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</a:t>
            </a:r>
            <a:r>
              <a:rPr lang="en-GB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дело</a:t>
            </a: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в </a:t>
            </a:r>
            <a:r>
              <a:rPr lang="en-GB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хирургии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  <a:p>
            <a:pPr>
              <a:buClr>
                <a:srgbClr val="FFCC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Сестринское</a:t>
            </a:r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</a:t>
            </a:r>
            <a:r>
              <a:rPr lang="en-GB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дело</a:t>
            </a: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в </a:t>
            </a:r>
            <a:r>
              <a:rPr lang="en-GB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педиатри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и</a:t>
            </a:r>
          </a:p>
          <a:p>
            <a:pPr>
              <a:buClr>
                <a:srgbClr val="FFCC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Сестринское дело в </a:t>
            </a:r>
          </a:p>
          <a:p>
            <a:pPr>
              <a:buClr>
                <a:srgbClr val="FFCC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инфекционных болезнях </a:t>
            </a:r>
          </a:p>
          <a:p>
            <a:pPr>
              <a:buClr>
                <a:srgbClr val="FFCC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узкоклинические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 дисциплины</a:t>
            </a:r>
          </a:p>
          <a:p>
            <a:pPr>
              <a:buClr>
                <a:srgbClr val="FFCC00"/>
              </a:buCl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Неотложные состояния</a:t>
            </a:r>
          </a:p>
          <a:p>
            <a:pPr>
              <a:buClr>
                <a:srgbClr val="FFCC00"/>
              </a:buClr>
              <a:buFont typeface="Verdana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  <a:p>
            <a:pPr>
              <a:buClr>
                <a:srgbClr val="FFCC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b="1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  <a:p>
            <a:pPr>
              <a:buClr>
                <a:srgbClr val="FFCC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  <a:p>
            <a:pPr>
              <a:buClr>
                <a:srgbClr val="FFCC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Занятия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по доклинической</a:t>
            </a:r>
          </a:p>
          <a:p>
            <a:pPr>
              <a:buClr>
                <a:srgbClr val="FFCC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практике   </a:t>
            </a:r>
            <a:r>
              <a:rPr lang="en-GB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проводятся</a:t>
            </a:r>
            <a:r>
              <a:rPr lang="en-GB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pPr>
              <a:buClr>
                <a:srgbClr val="FFCC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в </a:t>
            </a:r>
            <a:r>
              <a:rPr lang="en-GB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оборудованных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учебно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-</a:t>
            </a:r>
          </a:p>
          <a:p>
            <a:pPr>
              <a:buClr>
                <a:srgbClr val="FFCC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- демонстрационных</a:t>
            </a:r>
          </a:p>
          <a:p>
            <a:pPr>
              <a:buClr>
                <a:srgbClr val="FFCC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А</a:t>
            </a:r>
            <a:r>
              <a:rPr lang="en-GB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удиториях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, позволяющих </a:t>
            </a:r>
          </a:p>
          <a:p>
            <a:pPr>
              <a:buClr>
                <a:srgbClr val="FFCC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Отрабатывать практические </a:t>
            </a:r>
          </a:p>
          <a:p>
            <a:pPr>
              <a:buClr>
                <a:srgbClr val="FFCC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манипуляции в условиях,</a:t>
            </a:r>
          </a:p>
          <a:p>
            <a:pPr>
              <a:buClr>
                <a:srgbClr val="FFCC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приближенных к реальности</a:t>
            </a:r>
          </a:p>
          <a:p>
            <a:pPr>
              <a:buClr>
                <a:srgbClr val="FFCC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pPr>
              <a:buClr>
                <a:srgbClr val="FFCC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4071703" y="1500174"/>
            <a:ext cx="5215352" cy="5556990"/>
            <a:chOff x="-594" y="0"/>
            <a:chExt cx="5923" cy="402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594" y="1398"/>
              <a:ext cx="5598" cy="26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385" y="0"/>
              <a:ext cx="4944" cy="364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8" name="Содержимое 4" descr="D:\Рабочее\Фото для сайта 2015-16\IMG_2428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572000" y="285728"/>
            <a:ext cx="4380434" cy="3254433"/>
          </a:xfrm>
          <a:prstGeom prst="rect">
            <a:avLst/>
          </a:prstGeom>
        </p:spPr>
      </p:pic>
      <p:pic>
        <p:nvPicPr>
          <p:cNvPr id="9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6" cstate="print"/>
          <a:srcRect l="24606" t="5468" r="24606" b="5468"/>
          <a:stretch>
            <a:fillRect/>
          </a:stretch>
        </p:blipFill>
        <p:spPr bwMode="auto">
          <a:xfrm>
            <a:off x="214282" y="3000372"/>
            <a:ext cx="1052157" cy="103787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929718" cy="818328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 Black" pitchFamily="34" charset="0"/>
              </a:rPr>
              <a:t>Обучение технике  оказания неотложной помощи  и навыкам  сестринского ухода  на доклинической практике в учебных аудиториях колледжа</a:t>
            </a:r>
            <a:endParaRPr lang="ru-RU" sz="16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C:\Documents and Settings\Залесова\Рабочий стол\Фото Мазина\2015 - Конкурс\DSC_2996.jpg"/>
          <p:cNvPicPr>
            <a:picLocks/>
          </p:cNvPicPr>
          <p:nvPr/>
        </p:nvPicPr>
        <p:blipFill>
          <a:blip r:embed="rId2" cstate="print"/>
          <a:srcRect b="16473"/>
          <a:stretch>
            <a:fillRect/>
          </a:stretch>
        </p:blipFill>
        <p:spPr>
          <a:xfrm>
            <a:off x="4714876" y="1071544"/>
            <a:ext cx="4214842" cy="5618507"/>
          </a:xfrm>
          <a:prstGeom prst="rect">
            <a:avLst/>
          </a:prstGeom>
        </p:spPr>
      </p:pic>
      <p:pic>
        <p:nvPicPr>
          <p:cNvPr id="6" name="Содержимое 4" descr="D:\Рабочее\Фото для сайта 2015-16\IMG_2441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7158" y="1071546"/>
            <a:ext cx="4286280" cy="2786082"/>
          </a:xfrm>
          <a:prstGeom prst="rect">
            <a:avLst/>
          </a:prstGeom>
        </p:spPr>
      </p:pic>
      <p:pic>
        <p:nvPicPr>
          <p:cNvPr id="7" name="Picture 2" descr="D:\Рабочее\Фото\2015-16\Фото  хирургия февраль 2016\IMGP19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643314"/>
            <a:ext cx="4357718" cy="3053951"/>
          </a:xfrm>
          <a:prstGeom prst="rect">
            <a:avLst/>
          </a:prstGeom>
          <a:noFill/>
        </p:spPr>
      </p:pic>
      <p:pic>
        <p:nvPicPr>
          <p:cNvPr id="8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5" cstate="print"/>
          <a:srcRect l="24606" t="5468" r="24606" b="5468"/>
          <a:stretch>
            <a:fillRect/>
          </a:stretch>
        </p:blipFill>
        <p:spPr bwMode="auto">
          <a:xfrm>
            <a:off x="7955122" y="5500702"/>
            <a:ext cx="1188878" cy="1172738"/>
          </a:xfrm>
          <a:prstGeom prst="rect">
            <a:avLst/>
          </a:prstGeom>
          <a:noFill/>
        </p:spPr>
      </p:pic>
      <p:pic>
        <p:nvPicPr>
          <p:cNvPr id="9" name="Picture 2" descr="C:\Users\александр\Downloads\СД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643314"/>
            <a:ext cx="4602969" cy="306864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 descr="C:\Users\александр\Downloads\титова 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14290"/>
            <a:ext cx="3286148" cy="414338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467544" y="285728"/>
            <a:ext cx="8208912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ru-RU" sz="1900" b="1" dirty="0" smtClean="0"/>
          </a:p>
          <a:p>
            <a:pPr marL="342900" indent="-342900"/>
            <a:endParaRPr lang="ru-RU" sz="1900" b="1" dirty="0" smtClean="0"/>
          </a:p>
          <a:p>
            <a:pPr marL="342900" indent="-342900"/>
            <a:endParaRPr lang="ru-RU" sz="1900" b="1" dirty="0" smtClean="0"/>
          </a:p>
          <a:p>
            <a:pPr marL="342900" indent="-342900">
              <a:buAutoNum type="arabicPeriod" startAt="4"/>
            </a:pPr>
            <a:endParaRPr lang="ru-RU" sz="1900" b="1" dirty="0" smtClean="0"/>
          </a:p>
          <a:p>
            <a:pPr marL="342900" indent="-342900"/>
            <a:endParaRPr lang="ru-RU" sz="1900" b="1" dirty="0" smtClean="0"/>
          </a:p>
          <a:p>
            <a:pPr marL="342900" indent="-342900"/>
            <a:endParaRPr lang="ru-RU" sz="2400" b="1" dirty="0" smtClean="0"/>
          </a:p>
          <a:p>
            <a:pPr marL="342900" indent="-342900">
              <a:buAutoNum type="arabicPeriod" startAt="4"/>
            </a:pPr>
            <a:endParaRPr lang="ru-RU" sz="1900" b="1" dirty="0" smtClean="0"/>
          </a:p>
          <a:p>
            <a:pPr marL="342900" indent="-342900">
              <a:buAutoNum type="arabicPeriod" startAt="4"/>
            </a:pPr>
            <a:endParaRPr lang="ru-RU" sz="1900" b="1" dirty="0" smtClean="0"/>
          </a:p>
          <a:p>
            <a:pPr marL="342900" indent="-342900"/>
            <a:endParaRPr lang="ru-RU" sz="1900" b="1" dirty="0" smtClean="0"/>
          </a:p>
          <a:p>
            <a:pPr marL="342900" indent="-342900"/>
            <a:endParaRPr lang="ru-RU" sz="1900" b="1" dirty="0" smtClean="0"/>
          </a:p>
          <a:p>
            <a:pPr marL="342900" indent="-342900"/>
            <a:endParaRPr lang="ru-RU" sz="1900" b="1" dirty="0" smtClean="0"/>
          </a:p>
          <a:p>
            <a:pPr marL="342900" indent="-342900"/>
            <a:endParaRPr lang="ru-RU" sz="1900" b="1" dirty="0" smtClean="0"/>
          </a:p>
          <a:p>
            <a:pPr marL="342900" indent="-342900"/>
            <a:endParaRPr lang="ru-RU" sz="1900" b="1" dirty="0" smtClean="0"/>
          </a:p>
          <a:p>
            <a:pPr marL="342900" indent="-342900">
              <a:buAutoNum type="arabicPeriod" startAt="6"/>
            </a:pPr>
            <a:endParaRPr lang="ru-RU" sz="1900" b="1" dirty="0" smtClean="0"/>
          </a:p>
          <a:p>
            <a:pPr marL="342900" indent="-342900"/>
            <a:endParaRPr lang="ru-RU" sz="1900" b="1" dirty="0" smtClean="0"/>
          </a:p>
          <a:p>
            <a:pPr marL="342900" indent="-342900"/>
            <a:endParaRPr lang="ru-RU" sz="1900" b="1" dirty="0" smtClean="0"/>
          </a:p>
          <a:p>
            <a:pPr marL="342900" indent="-342900">
              <a:buAutoNum type="arabicPeriod" startAt="6"/>
            </a:pPr>
            <a:endParaRPr lang="ru-RU" sz="1900" b="1" dirty="0" smtClean="0"/>
          </a:p>
          <a:p>
            <a:pPr marL="342900" indent="-342900"/>
            <a:endParaRPr lang="ru-RU" sz="1900" b="1" dirty="0" smtClean="0"/>
          </a:p>
          <a:p>
            <a:pPr marL="342900" indent="-342900">
              <a:buAutoNum type="arabicPeriod" startAt="4"/>
            </a:pPr>
            <a:endParaRPr lang="ru-RU" b="1" dirty="0" smtClean="0"/>
          </a:p>
          <a:p>
            <a:pPr marL="342900" indent="-342900">
              <a:buAutoNum type="arabicPeriod" startAt="4"/>
            </a:pPr>
            <a:endParaRPr lang="ru-RU" b="1" dirty="0" smtClean="0"/>
          </a:p>
          <a:p>
            <a:pPr marL="342900" indent="-342900"/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27584" y="620688"/>
            <a:ext cx="75608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endParaRPr lang="ru-RU" sz="20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endParaRPr lang="ru-RU" sz="20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endParaRPr lang="ru-RU" sz="20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endParaRPr lang="ru-RU" sz="20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endParaRPr lang="ru-RU" sz="20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endParaRPr lang="ru-RU" sz="20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endParaRPr lang="ru-RU" sz="20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endParaRPr lang="ru-RU" sz="20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endParaRPr lang="ru-RU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54273" name="Picture 1" descr="C:\Users\Яковенко\Desktop\X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5500726" cy="392909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57752" y="1071546"/>
            <a:ext cx="507209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900" b="1" dirty="0" smtClean="0">
              <a:solidFill>
                <a:prstClr val="white"/>
              </a:solidFill>
            </a:endParaRPr>
          </a:p>
          <a:p>
            <a:endParaRPr lang="ru-RU" sz="1900" b="1" dirty="0" smtClean="0">
              <a:solidFill>
                <a:prstClr val="white"/>
              </a:solidFill>
            </a:endParaRPr>
          </a:p>
          <a:p>
            <a:endParaRPr lang="ru-RU" sz="1900" b="1" dirty="0" smtClean="0">
              <a:solidFill>
                <a:prstClr val="white"/>
              </a:solidFill>
            </a:endParaRPr>
          </a:p>
          <a:p>
            <a:pPr algn="ctr"/>
            <a:r>
              <a:rPr lang="ru-RU" sz="1900" b="1" dirty="0" smtClean="0">
                <a:solidFill>
                  <a:srgbClr val="FFFF00"/>
                </a:solidFill>
              </a:rPr>
              <a:t>Филиал библиотеки 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ул. Титова, 19</a:t>
            </a:r>
          </a:p>
          <a:p>
            <a:pPr algn="ctr"/>
            <a:r>
              <a:rPr lang="ru-RU" sz="1900" b="1" dirty="0" smtClean="0">
                <a:solidFill>
                  <a:srgbClr val="FFFF00"/>
                </a:solidFill>
              </a:rPr>
              <a:t>у метро «Площадь Маркса»</a:t>
            </a:r>
          </a:p>
        </p:txBody>
      </p:sp>
      <p:pic>
        <p:nvPicPr>
          <p:cNvPr id="63490" name="Picture 2" descr="https://avatars.mds.yandex.net/get-ugc/754543/2a0000015f592f08e96e81183b4743eacf6c/M"/>
          <p:cNvPicPr>
            <a:picLocks noChangeAspect="1" noChangeArrowheads="1"/>
          </p:cNvPicPr>
          <p:nvPr/>
        </p:nvPicPr>
        <p:blipFill>
          <a:blip r:embed="rId5" cstate="print">
            <a:lum bright="7000" contrast="-16000"/>
          </a:blip>
          <a:srcRect/>
          <a:stretch>
            <a:fillRect/>
          </a:stretch>
        </p:blipFill>
        <p:spPr bwMode="auto">
          <a:xfrm>
            <a:off x="4429124" y="3048000"/>
            <a:ext cx="4524380" cy="3810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4282" y="2500306"/>
            <a:ext cx="378621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900" b="1" dirty="0" smtClean="0">
                <a:solidFill>
                  <a:prstClr val="white"/>
                </a:solidFill>
              </a:rPr>
              <a:t>Учебный корпус  </a:t>
            </a:r>
          </a:p>
          <a:p>
            <a:pPr lvl="0"/>
            <a:r>
              <a:rPr lang="ru-RU" sz="2400" b="1" dirty="0" smtClean="0">
                <a:solidFill>
                  <a:srgbClr val="FFFF00"/>
                </a:solidFill>
              </a:rPr>
              <a:t>ул.  Залесского, 2 </a:t>
            </a:r>
          </a:p>
          <a:p>
            <a:pPr lvl="0"/>
            <a:r>
              <a:rPr lang="ru-RU" sz="1900" b="1" dirty="0" smtClean="0">
                <a:solidFill>
                  <a:srgbClr val="FFFF00"/>
                </a:solidFill>
              </a:rPr>
              <a:t>У метро «</a:t>
            </a:r>
            <a:r>
              <a:rPr lang="ru-RU" sz="1900" b="1" dirty="0" err="1" smtClean="0">
                <a:solidFill>
                  <a:srgbClr val="FFFF00"/>
                </a:solidFill>
              </a:rPr>
              <a:t>Заельцовская</a:t>
            </a:r>
            <a:endParaRPr lang="ru-RU" sz="1900" b="1" dirty="0" smtClean="0">
              <a:solidFill>
                <a:srgbClr val="FFFF00"/>
              </a:solidFill>
            </a:endParaRPr>
          </a:p>
          <a:p>
            <a:pPr lvl="0"/>
            <a:r>
              <a:rPr lang="ru-RU" sz="1900" b="1" dirty="0" smtClean="0">
                <a:solidFill>
                  <a:srgbClr val="FFFF00"/>
                </a:solidFill>
              </a:rPr>
              <a:t> Факультет   </a:t>
            </a:r>
            <a:r>
              <a:rPr lang="ru-RU" sz="2400" b="1" dirty="0" smtClean="0">
                <a:solidFill>
                  <a:srgbClr val="FFFF00"/>
                </a:solidFill>
              </a:rPr>
              <a:t>«Акушерство»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4643437" y="5399650"/>
            <a:ext cx="40719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/>
            <a:r>
              <a:rPr lang="ru-RU" b="1" dirty="0" smtClean="0">
                <a:solidFill>
                  <a:prstClr val="white"/>
                </a:solidFill>
              </a:rPr>
              <a:t>Учебный корпус </a:t>
            </a:r>
          </a:p>
          <a:p>
            <a:pPr marL="342900" lvl="0" indent="-342900" algn="ctr"/>
            <a:r>
              <a:rPr lang="ru-RU" b="1" dirty="0" smtClean="0">
                <a:solidFill>
                  <a:prstClr val="white"/>
                </a:solidFill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ул. Забалуева, 40</a:t>
            </a:r>
          </a:p>
        </p:txBody>
      </p:sp>
      <p:sp>
        <p:nvSpPr>
          <p:cNvPr id="65538" name="AutoShape 2" descr="https://i1.photo.2gis.com/images/branch/0/30258560047566046_71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0" name="AutoShape 4" descr="https://i1.photo.2gis.com/images/branch/0/30258560047566046_71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5543" name="Picture 7" descr="https://im0-tub-ru.yandex.net/i?id=822c9f643fedd99f87f49c667cd53396&amp;ref=rim&amp;n=33&amp;w=300&amp;h=2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143371"/>
            <a:ext cx="4071966" cy="2714629"/>
          </a:xfrm>
          <a:prstGeom prst="rect">
            <a:avLst/>
          </a:prstGeom>
          <a:noFill/>
        </p:spPr>
      </p:pic>
      <p:pic>
        <p:nvPicPr>
          <p:cNvPr id="13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7" cstate="print"/>
          <a:srcRect l="24606" t="5468" r="24606" b="5468"/>
          <a:stretch>
            <a:fillRect/>
          </a:stretch>
        </p:blipFill>
        <p:spPr bwMode="auto">
          <a:xfrm>
            <a:off x="214282" y="5685262"/>
            <a:ext cx="1188878" cy="11727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236" t="27717" r="23386" b="9449"/>
          <a:stretch>
            <a:fillRect/>
          </a:stretch>
        </p:blipFill>
        <p:spPr bwMode="auto">
          <a:xfrm>
            <a:off x="142844" y="214290"/>
            <a:ext cx="5775530" cy="349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5784" y="253536"/>
            <a:ext cx="4071966" cy="546148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  <a:t>условия оказания сестринской помощи пациентам </a:t>
            </a:r>
            <a:b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  <a:t>в условиях  </a:t>
            </a:r>
            <a:b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  <a:t>медицинских </a:t>
            </a:r>
            <a:b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  <a:t>учреждениях </a:t>
            </a:r>
            <a:b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  <a:t>любого профиля </a:t>
            </a:r>
            <a:endParaRPr lang="ru-RU" sz="18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2402" t="23937" r="16654" b="6929"/>
          <a:stretch>
            <a:fillRect/>
          </a:stretch>
        </p:blipFill>
        <p:spPr bwMode="auto">
          <a:xfrm>
            <a:off x="3123396" y="2928281"/>
            <a:ext cx="5877760" cy="392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072198" y="428604"/>
            <a:ext cx="31892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Обучение в мастерских по медицинскому и социальному уходу полностью</a:t>
            </a:r>
          </a:p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 имитируют </a:t>
            </a:r>
            <a:endParaRPr lang="ru-RU" dirty="0"/>
          </a:p>
        </p:txBody>
      </p:sp>
      <p:pic>
        <p:nvPicPr>
          <p:cNvPr id="9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4" cstate="print"/>
          <a:srcRect l="24606" t="5468" r="24606" b="5468"/>
          <a:stretch>
            <a:fillRect/>
          </a:stretch>
        </p:blipFill>
        <p:spPr bwMode="auto">
          <a:xfrm>
            <a:off x="1500166" y="142852"/>
            <a:ext cx="2211313" cy="2181293"/>
          </a:xfrm>
          <a:prstGeom prst="rect">
            <a:avLst/>
          </a:prstGeom>
          <a:noFill/>
        </p:spPr>
      </p:pic>
      <p:sp>
        <p:nvSpPr>
          <p:cNvPr id="87046" name="AutoShape 6" descr="https://www.clipartmax.com/png/middle/170-1705683_physician-cartoon-nurse-physician-cartoon-nurs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048" name="AutoShape 8" descr="https://www.clipartmax.com/png/middle/170-1705683_physician-cartoon-nurse-physician-cartoon-nurs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7049" name="Picture 9" descr="C:\Users\александр\Downloads\медик.png"/>
          <p:cNvPicPr>
            <a:picLocks noChangeAspect="1" noChangeArrowheads="1"/>
          </p:cNvPicPr>
          <p:nvPr/>
        </p:nvPicPr>
        <p:blipFill>
          <a:blip r:embed="rId5" cstate="print"/>
          <a:srcRect l="12823" r="11474"/>
          <a:stretch>
            <a:fillRect/>
          </a:stretch>
        </p:blipFill>
        <p:spPr bwMode="auto">
          <a:xfrm>
            <a:off x="214282" y="2428868"/>
            <a:ext cx="1211399" cy="12230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livefomdet.ru/uploads/images/f/o/t/foto_medsestri_v_operatsionnoj.jpg"/>
          <p:cNvPicPr>
            <a:picLocks noChangeAspect="1" noChangeArrowheads="1"/>
          </p:cNvPicPr>
          <p:nvPr/>
        </p:nvPicPr>
        <p:blipFill>
          <a:blip r:embed="rId2" cstate="print"/>
          <a:srcRect r="8797"/>
          <a:stretch>
            <a:fillRect/>
          </a:stretch>
        </p:blipFill>
        <p:spPr bwMode="auto">
          <a:xfrm>
            <a:off x="3571868" y="1714488"/>
            <a:ext cx="2873824" cy="24003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00034" y="357166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Arial Black" pitchFamily="34" charset="0"/>
              </a:rPr>
              <a:t>Клиническая производственная практика и преддипломная практика студентов, а также места их будущего  трудоустройства - различные учреждениях здравоохранения: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43372" y="1500174"/>
            <a:ext cx="4500594" cy="432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algn="r">
              <a:lnSpc>
                <a:spcPct val="80000"/>
              </a:lnSpc>
              <a:spcBef>
                <a:spcPts val="575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Многопрофильные б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ольницы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>
              <a:lnSpc>
                <a:spcPct val="80000"/>
              </a:lnSpc>
              <a:spcBef>
                <a:spcPts val="575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Специализированные стационары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‏</a:t>
            </a:r>
          </a:p>
          <a:p>
            <a:pPr algn="r">
              <a:lnSpc>
                <a:spcPct val="80000"/>
              </a:lnSpc>
              <a:spcBef>
                <a:spcPts val="575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Поликлиники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диспансеры</a:t>
            </a:r>
            <a:endParaRPr lang="en-GB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>
              <a:lnSpc>
                <a:spcPct val="80000"/>
              </a:lnSpc>
              <a:spcBef>
                <a:spcPts val="575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-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Диагностические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центры</a:t>
            </a:r>
            <a:endParaRPr lang="en-GB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>
              <a:lnSpc>
                <a:spcPct val="80000"/>
              </a:lnSpc>
              <a:spcBef>
                <a:spcPts val="575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-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Центры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здоровья</a:t>
            </a:r>
            <a:endParaRPr lang="en-GB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>
              <a:lnSpc>
                <a:spcPct val="80000"/>
              </a:lnSpc>
              <a:spcBef>
                <a:spcPts val="575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Отделения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реабилитации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>
              <a:lnSpc>
                <a:spcPct val="80000"/>
              </a:lnSpc>
              <a:spcBef>
                <a:spcPts val="575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массаж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ЛФК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 </a:t>
            </a:r>
          </a:p>
          <a:p>
            <a:pPr algn="r">
              <a:lnSpc>
                <a:spcPct val="80000"/>
              </a:lnSpc>
              <a:spcBef>
                <a:spcPts val="575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-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Детские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сады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школы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</a:p>
          <a:p>
            <a:pPr algn="r">
              <a:lnSpc>
                <a:spcPct val="80000"/>
              </a:lnSpc>
              <a:spcBef>
                <a:spcPts val="575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-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Отделения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>
              <a:lnSpc>
                <a:spcPct val="80000"/>
              </a:lnSpc>
              <a:spcBef>
                <a:spcPts val="575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сестринского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ухода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</a:p>
          <a:p>
            <a:pPr algn="r">
              <a:lnSpc>
                <a:spcPct val="80000"/>
              </a:lnSpc>
              <a:spcBef>
                <a:spcPts val="575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Детские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дома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>
              <a:lnSpc>
                <a:spcPct val="80000"/>
              </a:lnSpc>
              <a:spcBef>
                <a:spcPts val="575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дома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ребенка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</a:p>
          <a:p>
            <a:pPr algn="r">
              <a:lnSpc>
                <a:spcPct val="80000"/>
              </a:lnSpc>
              <a:spcBef>
                <a:spcPts val="575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Стоматологические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r">
              <a:lnSpc>
                <a:spcPct val="80000"/>
              </a:lnSpc>
              <a:spcBef>
                <a:spcPts val="575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поликлиники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r">
              <a:lnSpc>
                <a:spcPct val="80000"/>
              </a:lnSpc>
              <a:spcBef>
                <a:spcPts val="575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- и многие  др.</a:t>
            </a:r>
            <a:endParaRPr lang="en-GB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000504"/>
            <a:ext cx="3535871" cy="26508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6" descr="http://s.vtambove.ru/localStorage/news/cb/d7/8d/23/cbd78d23_resizedScaled_817to543.jpg"/>
          <p:cNvPicPr>
            <a:picLocks noChangeAspect="1" noChangeArrowheads="1"/>
          </p:cNvPicPr>
          <p:nvPr/>
        </p:nvPicPr>
        <p:blipFill>
          <a:blip r:embed="rId4" cstate="print"/>
          <a:srcRect l="4163"/>
          <a:stretch>
            <a:fillRect/>
          </a:stretch>
        </p:blipFill>
        <p:spPr bwMode="auto">
          <a:xfrm>
            <a:off x="142844" y="1714488"/>
            <a:ext cx="3430620" cy="2379155"/>
          </a:xfrm>
          <a:prstGeom prst="rect">
            <a:avLst/>
          </a:prstGeom>
          <a:noFill/>
        </p:spPr>
      </p:pic>
      <p:pic>
        <p:nvPicPr>
          <p:cNvPr id="7" name="Picture 4" descr="https://s.vtambove.ru/localStorage/news/4a/da/d6/d1/4adad6d1_resizedScaled_817to7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143380"/>
            <a:ext cx="2839212" cy="25363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 rot="10800000" flipV="1">
            <a:off x="142844" y="6079353"/>
            <a:ext cx="87868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99"/>
                </a:solidFill>
                <a:latin typeface="Arial Black" pitchFamily="34" charset="0"/>
              </a:rPr>
              <a:t>Профессия  м</a:t>
            </a:r>
            <a:r>
              <a:rPr lang="en-GB" dirty="0" err="1" smtClean="0">
                <a:solidFill>
                  <a:srgbClr val="FFFF99"/>
                </a:solidFill>
                <a:latin typeface="Arial Black" pitchFamily="34" charset="0"/>
              </a:rPr>
              <a:t>ед</a:t>
            </a:r>
            <a:r>
              <a:rPr lang="ru-RU" dirty="0" err="1" smtClean="0">
                <a:solidFill>
                  <a:srgbClr val="FFFF99"/>
                </a:solidFill>
                <a:latin typeface="Arial Black" pitchFamily="34" charset="0"/>
              </a:rPr>
              <a:t>ицинской</a:t>
            </a:r>
            <a:r>
              <a:rPr lang="ru-RU" dirty="0" smtClean="0">
                <a:solidFill>
                  <a:srgbClr val="FFFF99"/>
                </a:solidFill>
                <a:latin typeface="Arial Black" pitchFamily="34" charset="0"/>
              </a:rPr>
              <a:t> </a:t>
            </a:r>
            <a:r>
              <a:rPr lang="en-GB" dirty="0" err="1" smtClean="0">
                <a:solidFill>
                  <a:srgbClr val="FFFF99"/>
                </a:solidFill>
                <a:latin typeface="Arial Black" pitchFamily="34" charset="0"/>
              </a:rPr>
              <a:t>сестр</a:t>
            </a:r>
            <a:r>
              <a:rPr lang="ru-RU" dirty="0" err="1" smtClean="0">
                <a:solidFill>
                  <a:srgbClr val="FFFF99"/>
                </a:solidFill>
                <a:latin typeface="Arial Black" pitchFamily="34" charset="0"/>
              </a:rPr>
              <a:t>ы</a:t>
            </a:r>
            <a:r>
              <a:rPr lang="ru-RU" dirty="0" smtClean="0">
                <a:solidFill>
                  <a:srgbClr val="FFFF99"/>
                </a:solidFill>
                <a:latin typeface="Arial Black" pitchFamily="34" charset="0"/>
              </a:rPr>
              <a:t>, медицинского брата очень </a:t>
            </a:r>
            <a:r>
              <a:rPr lang="ru-RU" dirty="0" err="1" smtClean="0">
                <a:solidFill>
                  <a:srgbClr val="FFFF99"/>
                </a:solidFill>
                <a:latin typeface="Arial Black" pitchFamily="34" charset="0"/>
              </a:rPr>
              <a:t>востребованны</a:t>
            </a:r>
            <a:r>
              <a:rPr lang="ru-RU" dirty="0" smtClean="0">
                <a:solidFill>
                  <a:srgbClr val="FFFF99"/>
                </a:solidFill>
                <a:latin typeface="Arial Black" pitchFamily="34" charset="0"/>
              </a:rPr>
              <a:t> – трудоустройство выпускников – </a:t>
            </a:r>
            <a:r>
              <a:rPr lang="ru-RU" sz="2000" dirty="0" smtClean="0">
                <a:solidFill>
                  <a:srgbClr val="FFFF99"/>
                </a:solidFill>
                <a:latin typeface="Arial Black" pitchFamily="34" charset="0"/>
              </a:rPr>
              <a:t>100%</a:t>
            </a:r>
            <a:endParaRPr lang="ru-RU" sz="2000" dirty="0">
              <a:solidFill>
                <a:srgbClr val="FFFF99"/>
              </a:solidFill>
            </a:endParaRPr>
          </a:p>
        </p:txBody>
      </p:sp>
      <p:pic>
        <p:nvPicPr>
          <p:cNvPr id="11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6" cstate="print"/>
          <a:srcRect l="24606" t="5468" r="24606" b="5468"/>
          <a:stretch>
            <a:fillRect/>
          </a:stretch>
        </p:blipFill>
        <p:spPr bwMode="auto">
          <a:xfrm>
            <a:off x="3000371" y="3500444"/>
            <a:ext cx="974880" cy="9616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5888"/>
            <a:ext cx="9144000" cy="2303462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специальность   </a:t>
            </a:r>
            <a:r>
              <a:rPr lang="ru-RU" sz="51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>Фармация</a:t>
            </a:r>
            <a:r>
              <a:rPr lang="ru-RU" sz="51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5100" dirty="0" smtClean="0">
                <a:latin typeface="Arial Black" pitchFamily="34" charset="0"/>
              </a:rPr>
              <a:t/>
            </a:r>
            <a:br>
              <a:rPr lang="ru-RU" sz="5100" dirty="0" smtClean="0">
                <a:latin typeface="Arial Black" pitchFamily="34" charset="0"/>
              </a:rPr>
            </a:br>
            <a:r>
              <a:rPr lang="ru-RU" b="1" dirty="0">
                <a:solidFill>
                  <a:srgbClr val="FFCC00"/>
                </a:solidFill>
                <a:latin typeface="Arial Black" pitchFamily="34" charset="0"/>
              </a:rPr>
              <a:t/>
            </a:r>
            <a:br>
              <a:rPr lang="ru-RU" b="1" dirty="0">
                <a:solidFill>
                  <a:srgbClr val="FFCC00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  <a:t>Обучение - </a:t>
            </a:r>
            <a:b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  <a:t>2 года 10 месяцев</a:t>
            </a:r>
            <a:r>
              <a:rPr lang="ru-RU" sz="2800" b="1" dirty="0" smtClean="0">
                <a:solidFill>
                  <a:srgbClr val="FFCC00"/>
                </a:solidFill>
                <a:latin typeface="Baskerville Old Face" pitchFamily="18" charset="0"/>
              </a:rPr>
              <a:t/>
            </a:r>
            <a:br>
              <a:rPr lang="ru-RU" sz="2800" b="1" dirty="0" smtClean="0">
                <a:solidFill>
                  <a:srgbClr val="FFCC00"/>
                </a:solidFill>
                <a:latin typeface="Baskerville Old Face" pitchFamily="18" charset="0"/>
              </a:rPr>
            </a:br>
            <a:endParaRPr lang="ru-RU" sz="2800" b="1" dirty="0">
              <a:solidFill>
                <a:srgbClr val="FFCC00"/>
              </a:solidFill>
              <a:latin typeface="Baskerville Old Face" pitchFamily="18" charset="0"/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2708275"/>
            <a:ext cx="8064500" cy="374491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endParaRPr lang="ru-RU" sz="28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>
              <a:lnSpc>
                <a:spcPct val="80000"/>
              </a:lnSpc>
            </a:pPr>
            <a:endParaRPr lang="ru-RU" sz="2800" b="1" dirty="0" smtClean="0">
              <a:latin typeface="Arial Black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  <a:t>Квалификация </a:t>
            </a:r>
          </a:p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  <a:t>выпускника:</a:t>
            </a:r>
          </a:p>
          <a:p>
            <a:pPr>
              <a:lnSpc>
                <a:spcPct val="80000"/>
              </a:lnSpc>
            </a:pPr>
            <a:endParaRPr lang="ru-RU" sz="2800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ctr">
              <a:lnSpc>
                <a:spcPct val="80000"/>
              </a:lnSpc>
            </a:pPr>
            <a:endParaRPr lang="ru-RU" sz="2800" b="1" dirty="0" smtClean="0">
              <a:solidFill>
                <a:srgbClr val="663300"/>
              </a:solidFill>
              <a:latin typeface="Arial Black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rgbClr val="FFFF00"/>
                </a:solidFill>
                <a:latin typeface="Arial Black" pitchFamily="34" charset="0"/>
              </a:rPr>
              <a:t>Фармацевт</a:t>
            </a:r>
          </a:p>
          <a:p>
            <a:pPr>
              <a:lnSpc>
                <a:spcPct val="80000"/>
              </a:lnSpc>
            </a:pPr>
            <a:endParaRPr lang="ru-RU" sz="28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400" b="1" dirty="0" smtClean="0">
                <a:latin typeface="Arial Black" pitchFamily="34" charset="0"/>
              </a:rPr>
              <a:t>зачисление – по аттестату: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 Black" pitchFamily="34" charset="0"/>
              </a:rPr>
              <a:t>Средний балл + оценка по химии из аттестата</a:t>
            </a:r>
            <a:endParaRPr lang="ru-RU" sz="2400" b="1" dirty="0">
              <a:latin typeface="Arial Black" pitchFamily="34" charset="0"/>
            </a:endParaRPr>
          </a:p>
        </p:txBody>
      </p:sp>
      <p:pic>
        <p:nvPicPr>
          <p:cNvPr id="29698" name="Picture 2" descr="http://biwork.ru/wp-content/uploads/2014/11/cz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00108"/>
            <a:ext cx="5000660" cy="4214842"/>
          </a:xfrm>
          <a:prstGeom prst="rect">
            <a:avLst/>
          </a:prstGeom>
          <a:noFill/>
        </p:spPr>
      </p:pic>
      <p:pic>
        <p:nvPicPr>
          <p:cNvPr id="5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4" cstate="print"/>
          <a:srcRect l="24606" t="5468" r="24606" b="5468"/>
          <a:stretch>
            <a:fillRect/>
          </a:stretch>
        </p:blipFill>
        <p:spPr bwMode="auto">
          <a:xfrm>
            <a:off x="0" y="5685262"/>
            <a:ext cx="1188878" cy="11727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александр\Downloads\Фарм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429000"/>
            <a:ext cx="5000628" cy="3071834"/>
          </a:xfrm>
          <a:prstGeom prst="rect">
            <a:avLst/>
          </a:prstGeom>
          <a:noFill/>
        </p:spPr>
      </p:pic>
      <p:pic>
        <p:nvPicPr>
          <p:cNvPr id="33797" name="Picture 5" descr="C:\Users\александр\Downloads\Фарм3.JPG"/>
          <p:cNvPicPr>
            <a:picLocks noChangeAspect="1" noChangeArrowheads="1"/>
          </p:cNvPicPr>
          <p:nvPr/>
        </p:nvPicPr>
        <p:blipFill>
          <a:blip r:embed="rId4" cstate="print">
            <a:lum bright="5000" contrast="14000"/>
          </a:blip>
          <a:srcRect/>
          <a:stretch>
            <a:fillRect/>
          </a:stretch>
        </p:blipFill>
        <p:spPr bwMode="auto">
          <a:xfrm>
            <a:off x="0" y="3571876"/>
            <a:ext cx="4143372" cy="3286124"/>
          </a:xfrm>
          <a:prstGeom prst="rect">
            <a:avLst/>
          </a:prstGeom>
          <a:noFill/>
        </p:spPr>
      </p:pic>
      <p:pic>
        <p:nvPicPr>
          <p:cNvPr id="33796" name="Picture 4" descr="C:\Users\александр\Downloads\Фарм2.JPG"/>
          <p:cNvPicPr>
            <a:picLocks noChangeAspect="1" noChangeArrowheads="1"/>
          </p:cNvPicPr>
          <p:nvPr/>
        </p:nvPicPr>
        <p:blipFill>
          <a:blip r:embed="rId5" cstate="print">
            <a:lum bright="3000" contrast="21000"/>
          </a:blip>
          <a:srcRect/>
          <a:stretch>
            <a:fillRect/>
          </a:stretch>
        </p:blipFill>
        <p:spPr bwMode="auto">
          <a:xfrm>
            <a:off x="1071538" y="3571876"/>
            <a:ext cx="3071834" cy="1428760"/>
          </a:xfrm>
          <a:prstGeom prst="rect">
            <a:avLst/>
          </a:prstGeom>
          <a:noFill/>
        </p:spPr>
      </p:pic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0042"/>
            <a:ext cx="8661648" cy="3571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u="sng" dirty="0" smtClean="0">
                <a:solidFill>
                  <a:srgbClr val="FFFF00"/>
                </a:solidFill>
                <a:latin typeface="Times New Roman" pitchFamily="18" charset="0"/>
              </a:rPr>
              <a:t>   Кроме   общемедицинских   дисциплин,   студенты получают основные  профессиональные знания  в  оборудованных  аудиториях  колледжа </a:t>
            </a:r>
            <a:r>
              <a:rPr lang="ru-RU" sz="1800" b="1" u="sng" dirty="0" smtClean="0">
                <a:solidFill>
                  <a:srgbClr val="FFFF00"/>
                </a:solidFill>
                <a:latin typeface="Times New Roman" pitchFamily="18" charset="0"/>
              </a:rPr>
              <a:t>:</a:t>
            </a:r>
            <a:r>
              <a:rPr lang="ru-RU" sz="3600" b="1" dirty="0" smtClean="0">
                <a:solidFill>
                  <a:srgbClr val="FF3300"/>
                </a:solidFill>
                <a:latin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3300"/>
                </a:solidFill>
                <a:latin typeface="Times New Roman" pitchFamily="18" charset="0"/>
              </a:rPr>
            </a:br>
            <a:endParaRPr lang="ru-RU" sz="1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38246" name="Picture 6"/>
          <p:cNvPicPr>
            <a:picLocks noChangeAspect="1" noChangeArrowheads="1"/>
          </p:cNvPicPr>
          <p:nvPr/>
        </p:nvPicPr>
        <p:blipFill>
          <a:blip r:embed="rId6" cstate="print">
            <a:lum bright="20000" contrast="25000"/>
          </a:blip>
          <a:srcRect r="4921"/>
          <a:stretch>
            <a:fillRect/>
          </a:stretch>
        </p:blipFill>
        <p:spPr bwMode="auto">
          <a:xfrm>
            <a:off x="0" y="642918"/>
            <a:ext cx="407351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DSC00962"/>
          <p:cNvPicPr>
            <a:picLocks noChangeAspect="1" noChangeArrowheads="1"/>
          </p:cNvPicPr>
          <p:nvPr/>
        </p:nvPicPr>
        <p:blipFill>
          <a:blip r:embed="rId7" cstate="print">
            <a:lum bright="11000" contrast="15000"/>
          </a:blip>
          <a:srcRect/>
          <a:stretch>
            <a:fillRect/>
          </a:stretch>
        </p:blipFill>
        <p:spPr bwMode="auto">
          <a:xfrm>
            <a:off x="4071934" y="642918"/>
            <a:ext cx="5072066" cy="28575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0800000" flipV="1">
            <a:off x="3714744" y="838613"/>
            <a:ext cx="5177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400" b="1" u="sng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По  Фармакологии</a:t>
            </a:r>
            <a:r>
              <a:rPr lang="ru-RU" b="1" i="1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,  науке о лекарственных препаратах и их применении</a:t>
            </a:r>
            <a:endParaRPr lang="ru-RU" i="1" dirty="0">
              <a:solidFill>
                <a:schemeClr val="bg1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643446"/>
            <a:ext cx="685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endParaRPr lang="ru-RU" sz="24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endParaRPr lang="ru-RU" sz="2000" b="1" u="sng" dirty="0" smtClean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ru-RU" sz="2000" b="1" u="sng" dirty="0" smtClean="0">
                <a:solidFill>
                  <a:srgbClr val="FFFF00"/>
                </a:solidFill>
                <a:latin typeface="Arial Black" pitchFamily="34" charset="0"/>
              </a:rPr>
              <a:t>По Фармацевтической </a:t>
            </a:r>
          </a:p>
          <a:p>
            <a:r>
              <a:rPr lang="ru-RU" sz="2000" b="1" u="sng" dirty="0" smtClean="0">
                <a:solidFill>
                  <a:srgbClr val="FFFF00"/>
                </a:solidFill>
                <a:latin typeface="Arial Black" pitchFamily="34" charset="0"/>
              </a:rPr>
              <a:t>технологии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ru-RU" sz="1600" b="1" dirty="0" smtClean="0">
                <a:latin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умению  готовить лекарственные 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препараты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428605"/>
            <a:ext cx="66437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u="sng" dirty="0" smtClean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u="sng" dirty="0" smtClean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u="sng" dirty="0" smtClean="0">
              <a:solidFill>
                <a:srgbClr val="FFFF00"/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b="1" u="sng" dirty="0" smtClean="0">
              <a:solidFill>
                <a:srgbClr val="FFFF00"/>
              </a:solidFill>
              <a:latin typeface="Georgia" pitchFamily="18" charset="0"/>
              <a:cs typeface="Times New Roman" pitchFamily="18" charset="0"/>
            </a:endParaRPr>
          </a:p>
          <a:p>
            <a:endParaRPr lang="ru-RU" sz="2000" u="sng" dirty="0" smtClean="0">
              <a:solidFill>
                <a:schemeClr val="bg1"/>
              </a:solidFill>
              <a:latin typeface="Arial Black" pitchFamily="34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</a:br>
            <a:endParaRPr lang="ru-RU" sz="2000" dirty="0" smtClean="0">
              <a:solidFill>
                <a:schemeClr val="bg1"/>
              </a:solidFill>
              <a:latin typeface="Arial Black" pitchFamily="34" charset="0"/>
              <a:cs typeface="Times New Roman" pitchFamily="18" charset="0"/>
            </a:endParaRPr>
          </a:p>
          <a:p>
            <a:r>
              <a:rPr lang="ru-RU" sz="2000" u="sng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П  </a:t>
            </a:r>
            <a:r>
              <a:rPr lang="ru-RU" sz="2400" b="1" u="sng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По Фармакогнозии </a:t>
            </a:r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,</a:t>
            </a:r>
            <a:endParaRPr lang="ru-RU" sz="2000" b="1" i="1" dirty="0" smtClean="0">
              <a:solidFill>
                <a:schemeClr val="bg1"/>
              </a:solidFill>
              <a:latin typeface="Arial Black" pitchFamily="34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FFFFCC"/>
                </a:solidFill>
                <a:latin typeface="Arial Black" pitchFamily="34" charset="0"/>
                <a:cs typeface="Times New Roman" pitchFamily="18" charset="0"/>
              </a:rPr>
              <a:t>              </a:t>
            </a:r>
            <a:r>
              <a:rPr lang="ru-RU" sz="2000" b="1" i="1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науке</a:t>
            </a:r>
            <a:r>
              <a:rPr lang="ru-RU" sz="2000" b="1" i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о </a:t>
            </a:r>
          </a:p>
          <a:p>
            <a:r>
              <a:rPr lang="ru-RU" sz="2000" b="1" i="1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лекарственных травах</a:t>
            </a:r>
          </a:p>
          <a:p>
            <a:r>
              <a:rPr lang="ru-RU" sz="2000" b="1" i="1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                </a:t>
            </a:r>
            <a:endParaRPr lang="ru-RU" sz="2000" i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14810" y="6072207"/>
            <a:ext cx="49291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</a:rPr>
              <a:t>         </a:t>
            </a:r>
            <a:r>
              <a:rPr lang="ru-RU" sz="2000" b="1" u="sng" dirty="0" smtClean="0">
                <a:solidFill>
                  <a:srgbClr val="FFFF00"/>
                </a:solidFill>
                <a:latin typeface="Georgia" pitchFamily="18" charset="0"/>
              </a:rPr>
              <a:t>По Фармацевтической  химии </a:t>
            </a:r>
            <a:endParaRPr lang="ru-RU" sz="2000" u="sng" dirty="0">
              <a:latin typeface="Georgia" pitchFamily="18" charset="0"/>
            </a:endParaRPr>
          </a:p>
        </p:txBody>
      </p:sp>
      <p:sp>
        <p:nvSpPr>
          <p:cNvPr id="33794" name="AutoShape 2" descr="https://docviewer.yandex.ru/view/1130000001722905/htmlimage?id=2mmjf-3q90vz7agqzqeyruc80wvusk53hqz8y6asbrfdir1e7y7ayt7uxye77w2y4ahogmsfoq2qack2exz1icel9de4cb5pld44aqxmu&amp;name=image-Kzz7FutZhMfZc9neyt.jpg&amp;dsid=e496195d579b97854b1ed9645a9082c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8" cstate="print"/>
          <a:srcRect l="24606" t="5468" r="24606" b="5468"/>
          <a:stretch>
            <a:fillRect/>
          </a:stretch>
        </p:blipFill>
        <p:spPr bwMode="auto">
          <a:xfrm>
            <a:off x="0" y="3571876"/>
            <a:ext cx="1111601" cy="10965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286048" y="1"/>
            <a:ext cx="11430048" cy="3071809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/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/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/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Занятия по учебной практике   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en-GB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проводятся</a:t>
            </a:r>
            <a:r>
              <a:rPr lang="en-GB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/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en-GB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в </a:t>
            </a:r>
            <a:r>
              <a:rPr lang="en-GB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оборудованных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учебно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-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- демонстрационных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а</a:t>
            </a:r>
            <a:r>
              <a:rPr lang="en-GB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удиториях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колледжа, позволяющих 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отрабатывать практические 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манипуляции в условиях,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максимально </a:t>
            </a:r>
            <a:b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приближенных к реальности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3970" name="Picture 2" descr="C:\Users\александр\Downloads\Фарм4.JPG"/>
          <p:cNvPicPr>
            <a:picLocks noChangeAspect="1" noChangeArrowheads="1"/>
          </p:cNvPicPr>
          <p:nvPr/>
        </p:nvPicPr>
        <p:blipFill>
          <a:blip r:embed="rId2" cstate="print">
            <a:lum bright="10000" contrast="12000"/>
          </a:blip>
          <a:srcRect/>
          <a:stretch>
            <a:fillRect/>
          </a:stretch>
        </p:blipFill>
        <p:spPr bwMode="auto">
          <a:xfrm>
            <a:off x="2643174" y="2524116"/>
            <a:ext cx="6500826" cy="4333884"/>
          </a:xfrm>
          <a:prstGeom prst="rect">
            <a:avLst/>
          </a:prstGeom>
          <a:noFill/>
        </p:spPr>
      </p:pic>
      <p:pic>
        <p:nvPicPr>
          <p:cNvPr id="83971" name="Picture 3" descr="C:\Users\александр\Downloads\Фарм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6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4" cstate="print"/>
          <a:srcRect l="24606" t="5468" r="24606" b="5468"/>
          <a:stretch>
            <a:fillRect/>
          </a:stretch>
        </p:blipFill>
        <p:spPr bwMode="auto">
          <a:xfrm>
            <a:off x="0" y="0"/>
            <a:ext cx="1111601" cy="10965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964488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>Полученные знания студенты  проверяют на местах будущего трудоустройства</a:t>
            </a:r>
            <a:endParaRPr lang="ru-RU" sz="2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24581" name="Picture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76700"/>
            <a:ext cx="3221806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0" name="Picture 4" descr="S30101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424847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98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45365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4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645024"/>
            <a:ext cx="4248472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645024"/>
            <a:ext cx="453650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 descr="S301014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857752" y="0"/>
            <a:ext cx="4286248" cy="3786190"/>
          </a:xfrm>
          <a:prstGeom prst="rect">
            <a:avLst/>
          </a:prstGeom>
          <a:noFill/>
        </p:spPr>
      </p:pic>
      <p:pic>
        <p:nvPicPr>
          <p:cNvPr id="31746" name="Picture 2" descr="http://kraeved.ngonb.ru/sites/default/files/1%20%D0%B0%D0%BF%D1%82%D0%B5%D0%BA%D0%B0%202%20%281%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0"/>
            <a:ext cx="4929189" cy="4000504"/>
          </a:xfrm>
          <a:prstGeom prst="rect">
            <a:avLst/>
          </a:prstGeom>
          <a:noFill/>
        </p:spPr>
      </p:pic>
      <p:pic>
        <p:nvPicPr>
          <p:cNvPr id="31748" name="Picture 4" descr="http://www.adensya.ru/i/guide/1043038/55806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3472" y="3071811"/>
            <a:ext cx="4000528" cy="3786190"/>
          </a:xfrm>
          <a:prstGeom prst="rect">
            <a:avLst/>
          </a:prstGeom>
          <a:noFill/>
        </p:spPr>
      </p:pic>
      <p:pic>
        <p:nvPicPr>
          <p:cNvPr id="31750" name="Picture 6" descr="http://www.pharmvestnik.ru/images/publs/814/10c7ec0f48d12e3a183e6f10b8a65fb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000504"/>
            <a:ext cx="4714876" cy="285749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0" y="5643579"/>
            <a:ext cx="8786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     </a:t>
            </a: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приглашают  студентов на производственную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и преддипломную практики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с дальнейшим 100% трудоустройством</a:t>
            </a:r>
            <a:endParaRPr lang="ru-RU" sz="2400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00100" y="857233"/>
            <a:ext cx="10644262" cy="420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Аптеки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Аптечные склады и базы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Фармацевтические предприятия  и фирмы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Больницы и в свои аптеки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поликлиники  в  аптечные пункты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11" cstate="print"/>
          <a:srcRect l="24606" t="5468" r="24606" b="5468"/>
          <a:stretch>
            <a:fillRect/>
          </a:stretch>
        </p:blipFill>
        <p:spPr bwMode="auto">
          <a:xfrm>
            <a:off x="8305841" y="6031220"/>
            <a:ext cx="838159" cy="8267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85794"/>
            <a:ext cx="9144000" cy="5857916"/>
          </a:xfrm>
          <a:ln/>
        </p:spPr>
        <p:txBody>
          <a:bodyPr lIns="90000" tIns="46800" rIns="90000" bIns="46800" anchor="b" anchorCtr="1">
            <a:normAutofit fontScale="90000"/>
          </a:bodyPr>
          <a:lstStyle/>
          <a:p>
            <a:pPr>
              <a:lnSpc>
                <a:spcPct val="76000"/>
              </a:lnSpc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9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49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49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49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49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49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49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49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en-GB" sz="3600" b="1" dirty="0" smtClean="0">
                <a:solidFill>
                  <a:srgbClr val="FFCC00"/>
                </a:solidFill>
                <a:latin typeface="Baskerville Old Face" pitchFamily="18" charset="0"/>
              </a:rPr>
              <a:t/>
            </a:r>
            <a:br>
              <a:rPr lang="en-GB" sz="3600" b="1" dirty="0" smtClean="0">
                <a:solidFill>
                  <a:srgbClr val="FFCC00"/>
                </a:solidFill>
                <a:latin typeface="Baskerville Old Face" pitchFamily="18" charset="0"/>
              </a:rPr>
            </a:br>
            <a:r>
              <a:rPr lang="ru-RU" sz="3600" b="1" dirty="0" smtClean="0">
                <a:solidFill>
                  <a:srgbClr val="FFCC00"/>
                </a:solidFill>
                <a:latin typeface="Baskerville Old Face" pitchFamily="18" charset="0"/>
              </a:rPr>
              <a:t/>
            </a:r>
            <a:br>
              <a:rPr lang="ru-RU" sz="3600" b="1" dirty="0" smtClean="0">
                <a:solidFill>
                  <a:srgbClr val="FFCC00"/>
                </a:solidFill>
                <a:latin typeface="Baskerville Old Face" pitchFamily="18" charset="0"/>
              </a:rPr>
            </a:br>
            <a:r>
              <a:rPr lang="ru-RU" sz="3600" b="1" dirty="0" smtClean="0">
                <a:solidFill>
                  <a:srgbClr val="FFCC00"/>
                </a:solidFill>
                <a:latin typeface="Baskerville Old Face" pitchFamily="18" charset="0"/>
              </a:rPr>
              <a:t/>
            </a:r>
            <a:br>
              <a:rPr lang="ru-RU" sz="3600" b="1" dirty="0" smtClean="0">
                <a:solidFill>
                  <a:srgbClr val="FFCC00"/>
                </a:solidFill>
                <a:latin typeface="Baskerville Old Face" pitchFamily="18" charset="0"/>
              </a:rPr>
            </a:br>
            <a:r>
              <a:rPr lang="ru-RU" sz="3600" b="1" dirty="0" smtClean="0">
                <a:solidFill>
                  <a:srgbClr val="FFCC00"/>
                </a:solidFill>
                <a:latin typeface="Baskerville Old Face" pitchFamily="18" charset="0"/>
              </a:rPr>
              <a:t/>
            </a:r>
            <a:br>
              <a:rPr lang="ru-RU" sz="3600" b="1" dirty="0" smtClean="0">
                <a:solidFill>
                  <a:srgbClr val="FFCC00"/>
                </a:solidFill>
                <a:latin typeface="Baskerville Old Face" pitchFamily="18" charset="0"/>
              </a:rPr>
            </a:br>
            <a:r>
              <a:rPr lang="ru-RU" sz="3600" b="1" dirty="0" smtClean="0">
                <a:solidFill>
                  <a:srgbClr val="FFCC00"/>
                </a:solidFill>
                <a:latin typeface="Baskerville Old Face" pitchFamily="18" charset="0"/>
              </a:rPr>
              <a:t/>
            </a:r>
            <a:br>
              <a:rPr lang="ru-RU" sz="3600" b="1" dirty="0" smtClean="0">
                <a:solidFill>
                  <a:srgbClr val="FFCC00"/>
                </a:solidFill>
                <a:latin typeface="Baskerville Old Face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36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en-GB" sz="3800" b="1" dirty="0" err="1" smtClean="0">
                <a:solidFill>
                  <a:srgbClr val="FFFF00"/>
                </a:solidFill>
                <a:effectLst/>
                <a:latin typeface="Arial Black" pitchFamily="34" charset="0"/>
              </a:rPr>
              <a:t>Стоматология</a:t>
            </a:r>
            <a:r>
              <a:rPr lang="en-GB" sz="38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> </a:t>
            </a:r>
            <a:r>
              <a:rPr lang="en-GB" sz="3800" b="1" dirty="0" err="1" smtClean="0">
                <a:solidFill>
                  <a:srgbClr val="FFFF00"/>
                </a:solidFill>
                <a:effectLst/>
                <a:latin typeface="Arial Black" pitchFamily="34" charset="0"/>
              </a:rPr>
              <a:t>ортопедическая</a:t>
            </a:r>
            <a:r>
              <a:rPr lang="en-GB" sz="38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38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>         </a:t>
            </a:r>
            <a:r>
              <a:rPr lang="ru-RU" sz="2800" b="1" dirty="0" smtClean="0">
                <a:latin typeface="Arial Black" pitchFamily="34" charset="0"/>
              </a:rPr>
              <a:t/>
            </a:r>
            <a:br>
              <a:rPr lang="ru-RU" sz="2800" b="1" dirty="0" smtClean="0">
                <a:latin typeface="Arial Black" pitchFamily="34" charset="0"/>
              </a:rPr>
            </a:br>
            <a:r>
              <a:rPr lang="ru-RU" sz="2800" b="1" dirty="0" smtClean="0">
                <a:latin typeface="Arial Black" pitchFamily="34" charset="0"/>
              </a:rPr>
              <a:t>                           </a:t>
            </a:r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310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3100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</a:t>
            </a:r>
            <a:r>
              <a:rPr lang="en-GB" sz="27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бучени</a:t>
            </a:r>
            <a: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е</a:t>
            </a:r>
            <a:r>
              <a:rPr lang="en-GB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– </a:t>
            </a:r>
            <a: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</a:t>
            </a:r>
            <a:r>
              <a:rPr lang="en-GB" sz="2700" b="1" dirty="0" smtClean="0">
                <a:solidFill>
                  <a:schemeClr val="tx1"/>
                </a:solidFill>
                <a:latin typeface="Arial Black" pitchFamily="34" charset="0"/>
              </a:rPr>
              <a:t>2 </a:t>
            </a:r>
            <a:r>
              <a:rPr lang="en-GB" sz="2700" b="1" dirty="0" err="1" smtClean="0">
                <a:solidFill>
                  <a:schemeClr val="tx1"/>
                </a:solidFill>
                <a:latin typeface="Arial Black" pitchFamily="34" charset="0"/>
              </a:rPr>
              <a:t>года</a:t>
            </a:r>
            <a:r>
              <a:rPr lang="en-GB" sz="2700" b="1" dirty="0" smtClean="0">
                <a:solidFill>
                  <a:schemeClr val="tx1"/>
                </a:solidFill>
                <a:latin typeface="Arial Black" pitchFamily="34" charset="0"/>
              </a:rPr>
              <a:t> 10 </a:t>
            </a:r>
            <a:r>
              <a:rPr lang="en-GB" sz="2700" b="1" dirty="0" err="1" smtClean="0">
                <a:solidFill>
                  <a:schemeClr val="tx1"/>
                </a:solidFill>
                <a:latin typeface="Arial Black" pitchFamily="34" charset="0"/>
              </a:rPr>
              <a:t>месяцев</a:t>
            </a:r>
            <a:r>
              <a:rPr lang="ru-RU" sz="2700" b="1" dirty="0" smtClean="0">
                <a:solidFill>
                  <a:schemeClr val="tx1"/>
                </a:solidFill>
                <a:latin typeface="Baskerville Old Face" pitchFamily="18" charset="0"/>
              </a:rPr>
              <a:t/>
            </a:r>
            <a:br>
              <a:rPr lang="ru-RU" sz="2700" b="1" dirty="0" smtClean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Baskerville Old Face" pitchFamily="18" charset="0"/>
              </a:rPr>
              <a:t>    </a:t>
            </a:r>
            <a: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/>
            </a:r>
            <a:b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</a:br>
            <a:r>
              <a:rPr lang="en-GB" sz="27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Квалификация</a:t>
            </a:r>
            <a:r>
              <a:rPr lang="en-GB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GB" sz="27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выпускника</a:t>
            </a:r>
            <a: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GB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/>
            </a:r>
            <a:br>
              <a:rPr lang="en-GB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</a:br>
            <a:r>
              <a:rPr lang="en-GB" sz="2000" b="1" i="1" dirty="0" smtClean="0">
                <a:solidFill>
                  <a:srgbClr val="FF0000"/>
                </a:solidFill>
                <a:latin typeface="Baskerville Old Face" pitchFamily="18" charset="0"/>
              </a:rPr>
              <a:t/>
            </a:r>
            <a:br>
              <a:rPr lang="en-GB" sz="2000" b="1" i="1" dirty="0" smtClean="0">
                <a:solidFill>
                  <a:srgbClr val="FF0000"/>
                </a:solidFill>
                <a:latin typeface="Baskerville Old Face" pitchFamily="18" charset="0"/>
              </a:rPr>
            </a:br>
            <a:r>
              <a:rPr lang="en-GB" b="1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/>
            </a:r>
            <a:br>
              <a:rPr lang="en-GB" b="1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</a:br>
            <a:r>
              <a:rPr lang="ru-RU" b="1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     </a:t>
            </a:r>
            <a:r>
              <a:rPr lang="en-GB" b="1" dirty="0" smtClean="0">
                <a:solidFill>
                  <a:srgbClr val="663300"/>
                </a:solidFill>
                <a:latin typeface="Arial Black" pitchFamily="34" charset="0"/>
              </a:rPr>
              <a:t> </a:t>
            </a:r>
            <a:r>
              <a:rPr lang="en-GB" sz="4000" b="1" dirty="0" err="1" smtClean="0">
                <a:solidFill>
                  <a:srgbClr val="FFFF00"/>
                </a:solidFill>
                <a:latin typeface="Arial Black" pitchFamily="34" charset="0"/>
              </a:rPr>
              <a:t>Зубной</a:t>
            </a:r>
            <a:r>
              <a:rPr lang="en-GB" sz="40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40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40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en-GB" sz="4000" b="1" dirty="0" err="1" smtClean="0">
                <a:solidFill>
                  <a:srgbClr val="FFFF00"/>
                </a:solidFill>
                <a:latin typeface="Arial Black" pitchFamily="34" charset="0"/>
              </a:rPr>
              <a:t>техник</a:t>
            </a:r>
            <a: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GB" sz="2700" b="1" i="1" dirty="0" smtClean="0">
                <a:solidFill>
                  <a:srgbClr val="FF0000"/>
                </a:solidFill>
                <a:latin typeface="Baskerville Old Face" pitchFamily="18" charset="0"/>
              </a:rPr>
              <a:t/>
            </a:r>
            <a:br>
              <a:rPr lang="en-GB" sz="2700" b="1" i="1" dirty="0" smtClean="0">
                <a:solidFill>
                  <a:srgbClr val="FF0000"/>
                </a:solidFill>
                <a:latin typeface="Baskerville Old Face" pitchFamily="18" charset="0"/>
              </a:rPr>
            </a:br>
            <a:r>
              <a:rPr lang="en-GB" sz="5700" b="1" i="1" dirty="0" smtClean="0">
                <a:solidFill>
                  <a:srgbClr val="FFCC00"/>
                </a:solidFill>
                <a:latin typeface="Baskerville Old Face" pitchFamily="18" charset="0"/>
              </a:rPr>
              <a:t/>
            </a:r>
            <a:br>
              <a:rPr lang="en-GB" sz="5700" b="1" i="1" dirty="0" smtClean="0">
                <a:solidFill>
                  <a:srgbClr val="FFCC00"/>
                </a:solidFill>
                <a:latin typeface="Baskerville Old Face" pitchFamily="18" charset="0"/>
              </a:rPr>
            </a:br>
            <a:endParaRPr lang="en-GB" sz="4800" b="1" dirty="0">
              <a:solidFill>
                <a:srgbClr val="FFCC00"/>
              </a:solidFill>
              <a:latin typeface="Baskerville Old Face" pitchFamily="18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71472" y="4437112"/>
            <a:ext cx="9001188" cy="1920846"/>
          </a:xfrm>
          <a:prstGeom prst="rect">
            <a:avLst/>
          </a:prstGeom>
          <a:noFill/>
          <a:ln/>
        </p:spPr>
        <p:txBody>
          <a:bodyPr lIns="90000" tIns="46800" rIns="90000" bIns="46800">
            <a:normAutofit fontScale="77500" lnSpcReduction="20000"/>
          </a:bodyPr>
          <a:lstStyle/>
          <a:p>
            <a:pPr marL="0" indent="0">
              <a:lnSpc>
                <a:spcPct val="76000"/>
              </a:lnSpc>
              <a:spcBef>
                <a:spcPts val="70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i="1" dirty="0" smtClean="0">
              <a:solidFill>
                <a:srgbClr val="FF0000"/>
              </a:solidFill>
              <a:latin typeface="Baskerville Old Face" pitchFamily="18" charset="0"/>
            </a:endParaRPr>
          </a:p>
          <a:p>
            <a:pPr marL="0" indent="0">
              <a:lnSpc>
                <a:spcPct val="76000"/>
              </a:lnSpc>
              <a:spcBef>
                <a:spcPts val="70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i="1" dirty="0" smtClean="0">
              <a:solidFill>
                <a:srgbClr val="FF0000"/>
              </a:solidFill>
              <a:latin typeface="Baskerville Old Face" pitchFamily="18" charset="0"/>
            </a:endParaRPr>
          </a:p>
          <a:p>
            <a:pPr marL="0" indent="0">
              <a:lnSpc>
                <a:spcPct val="76000"/>
              </a:lnSpc>
              <a:spcBef>
                <a:spcPts val="70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800" b="1" dirty="0" smtClean="0">
              <a:solidFill>
                <a:srgbClr val="FF0000"/>
              </a:solidFill>
              <a:latin typeface="Baskerville Old Face" pitchFamily="18" charset="0"/>
            </a:endParaRPr>
          </a:p>
          <a:p>
            <a:pPr marL="0" indent="0">
              <a:lnSpc>
                <a:spcPct val="76000"/>
              </a:lnSpc>
              <a:spcBef>
                <a:spcPts val="70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300" b="1" dirty="0" smtClean="0">
                <a:latin typeface="Arial Black" pitchFamily="34" charset="0"/>
              </a:rPr>
              <a:t>Зачисление по результату</a:t>
            </a:r>
          </a:p>
          <a:p>
            <a:pPr marL="0" indent="0">
              <a:lnSpc>
                <a:spcPct val="76000"/>
              </a:lnSpc>
              <a:spcBef>
                <a:spcPts val="70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300" b="1" dirty="0" err="1" smtClean="0">
                <a:latin typeface="Arial Black" pitchFamily="34" charset="0"/>
              </a:rPr>
              <a:t>в</a:t>
            </a:r>
            <a:r>
              <a:rPr lang="en-GB" sz="3300" b="1" dirty="0" err="1" smtClean="0">
                <a:latin typeface="Arial Black" pitchFamily="34" charset="0"/>
              </a:rPr>
              <a:t>ступительн</a:t>
            </a:r>
            <a:r>
              <a:rPr lang="ru-RU" sz="3300" b="1" dirty="0" smtClean="0">
                <a:latin typeface="Arial Black" pitchFamily="34" charset="0"/>
              </a:rPr>
              <a:t>ого</a:t>
            </a:r>
            <a:r>
              <a:rPr lang="en-GB" sz="3300" b="1" dirty="0" smtClean="0">
                <a:latin typeface="Arial Black" pitchFamily="34" charset="0"/>
              </a:rPr>
              <a:t> </a:t>
            </a:r>
            <a:r>
              <a:rPr lang="en-GB" sz="3300" b="1" dirty="0" err="1" smtClean="0">
                <a:latin typeface="Arial Black" pitchFamily="34" charset="0"/>
              </a:rPr>
              <a:t>испытани</a:t>
            </a:r>
            <a:r>
              <a:rPr lang="ru-RU" sz="3300" b="1" dirty="0" smtClean="0">
                <a:latin typeface="Arial Black" pitchFamily="34" charset="0"/>
              </a:rPr>
              <a:t>я  «Лепка» +</a:t>
            </a:r>
          </a:p>
          <a:p>
            <a:pPr marL="0" indent="0">
              <a:lnSpc>
                <a:spcPct val="76000"/>
              </a:lnSpc>
              <a:spcBef>
                <a:spcPts val="70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300" b="1" dirty="0" smtClean="0">
                <a:latin typeface="Arial Black" pitchFamily="34" charset="0"/>
              </a:rPr>
              <a:t>средний балл аттестата</a:t>
            </a:r>
            <a:endParaRPr lang="en-GB" sz="3300" b="1" dirty="0" smtClean="0">
              <a:latin typeface="Arial Black" pitchFamily="34" charset="0"/>
            </a:endParaRPr>
          </a:p>
          <a:p>
            <a:pPr marL="0" indent="0">
              <a:lnSpc>
                <a:spcPct val="76000"/>
              </a:lnSpc>
              <a:spcBef>
                <a:spcPts val="70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800" b="1" i="1" dirty="0">
              <a:solidFill>
                <a:srgbClr val="FF0000"/>
              </a:solidFill>
              <a:latin typeface="Baskerville Old Face" pitchFamily="18" charset="0"/>
            </a:endParaRPr>
          </a:p>
        </p:txBody>
      </p:sp>
      <p:pic>
        <p:nvPicPr>
          <p:cNvPr id="6" name="Picture 2" descr="C:\Users\Яковенко\Desktop\Герман фото ЗТ\DSC_8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4" y="928670"/>
            <a:ext cx="4929220" cy="3500462"/>
          </a:xfrm>
          <a:prstGeom prst="rect">
            <a:avLst/>
          </a:prstGeom>
          <a:noFill/>
        </p:spPr>
      </p:pic>
      <p:pic>
        <p:nvPicPr>
          <p:cNvPr id="5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4" cstate="print"/>
          <a:srcRect l="24606" t="5468" r="24606" b="5468"/>
          <a:stretch>
            <a:fillRect/>
          </a:stretch>
        </p:blipFill>
        <p:spPr bwMode="auto">
          <a:xfrm>
            <a:off x="214292" y="4357702"/>
            <a:ext cx="796548" cy="78573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357214"/>
            <a:ext cx="9144000" cy="1643074"/>
          </a:xfrm>
          <a:ln/>
        </p:spPr>
        <p:txBody>
          <a:bodyPr>
            <a:normAutofit fontScale="90000"/>
          </a:bodyPr>
          <a:lstStyle/>
          <a:p>
            <a:pPr algn="l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В современных учебных аудиториях колледжа студентов учат </a:t>
            </a: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>создавать</a:t>
            </a:r>
            <a:r>
              <a:rPr lang="en-GB" sz="20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2000" b="1" dirty="0" err="1" smtClean="0">
                <a:solidFill>
                  <a:srgbClr val="FFFF00"/>
                </a:solidFill>
                <a:latin typeface="Arial Black" pitchFamily="34" charset="0"/>
              </a:rPr>
              <a:t>все</a:t>
            </a:r>
            <a:r>
              <a:rPr lang="en-GB" sz="20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>виды </a:t>
            </a:r>
            <a:r>
              <a:rPr lang="en-GB" sz="2000" b="1" dirty="0" err="1" smtClean="0">
                <a:solidFill>
                  <a:srgbClr val="FFFF00"/>
                </a:solidFill>
                <a:latin typeface="Arial Black" pitchFamily="34" charset="0"/>
              </a:rPr>
              <a:t>зубных</a:t>
            </a:r>
            <a:r>
              <a:rPr lang="en-GB" sz="20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2000" b="1" dirty="0" err="1" smtClean="0">
                <a:solidFill>
                  <a:srgbClr val="FFFF00"/>
                </a:solidFill>
                <a:latin typeface="Arial Black" pitchFamily="34" charset="0"/>
              </a:rPr>
              <a:t>протезов</a:t>
            </a:r>
            <a:r>
              <a:rPr lang="en-GB" sz="2000" b="1" dirty="0" smtClean="0">
                <a:solidFill>
                  <a:srgbClr val="FFFF00"/>
                </a:solidFill>
                <a:latin typeface="Arial Black" pitchFamily="34" charset="0"/>
              </a:rPr>
              <a:t>, </a:t>
            </a:r>
            <a:r>
              <a:rPr lang="en-GB" sz="2000" b="1" dirty="0" err="1" smtClean="0">
                <a:solidFill>
                  <a:srgbClr val="FFFF00"/>
                </a:solidFill>
                <a:latin typeface="Arial Black" pitchFamily="34" charset="0"/>
              </a:rPr>
              <a:t>челюстно-лицевых</a:t>
            </a:r>
            <a:r>
              <a:rPr lang="en-GB" sz="20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2000" b="1" dirty="0" err="1" smtClean="0">
                <a:solidFill>
                  <a:srgbClr val="FFFF00"/>
                </a:solidFill>
                <a:latin typeface="Arial Black" pitchFamily="34" charset="0"/>
              </a:rPr>
              <a:t>протезов</a:t>
            </a:r>
            <a:r>
              <a:rPr lang="en-GB" sz="2000" b="1" dirty="0" smtClean="0">
                <a:solidFill>
                  <a:srgbClr val="FFFF00"/>
                </a:solidFill>
                <a:latin typeface="Arial Black" pitchFamily="34" charset="0"/>
              </a:rPr>
              <a:t> и </a:t>
            </a:r>
            <a:r>
              <a:rPr lang="en-GB" sz="2000" b="1" dirty="0" err="1" smtClean="0">
                <a:solidFill>
                  <a:srgbClr val="FFFF00"/>
                </a:solidFill>
                <a:latin typeface="Arial Black" pitchFamily="34" charset="0"/>
              </a:rPr>
              <a:t>ортодонтических</a:t>
            </a:r>
            <a:r>
              <a:rPr lang="en-GB" sz="20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2000" b="1" dirty="0" err="1" smtClean="0">
                <a:solidFill>
                  <a:srgbClr val="FFFF00"/>
                </a:solidFill>
                <a:latin typeface="Arial Black" pitchFamily="34" charset="0"/>
              </a:rPr>
              <a:t>аппаратов</a:t>
            </a:r>
            <a:r>
              <a:rPr lang="en-GB" sz="2800" b="1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en-GB" sz="2800" b="1" dirty="0" smtClean="0">
                <a:solidFill>
                  <a:schemeClr val="tx1"/>
                </a:solidFill>
                <a:latin typeface="Arial Black" pitchFamily="34" charset="0"/>
              </a:rPr>
            </a:br>
            <a:endParaRPr lang="en-GB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027" name="Picture 3" descr="C:\Users\Яковенко\Desktop\Герман фото ЗТ\DSC_8632.JPG"/>
          <p:cNvPicPr>
            <a:picLocks noChangeAspect="1" noChangeArrowheads="1"/>
          </p:cNvPicPr>
          <p:nvPr/>
        </p:nvPicPr>
        <p:blipFill>
          <a:blip r:embed="rId4" cstate="print"/>
          <a:srcRect l="11756"/>
          <a:stretch>
            <a:fillRect/>
          </a:stretch>
        </p:blipFill>
        <p:spPr bwMode="auto">
          <a:xfrm>
            <a:off x="142844" y="928670"/>
            <a:ext cx="4143404" cy="2714643"/>
          </a:xfrm>
          <a:prstGeom prst="rect">
            <a:avLst/>
          </a:prstGeom>
          <a:noFill/>
        </p:spPr>
      </p:pic>
      <p:pic>
        <p:nvPicPr>
          <p:cNvPr id="5" name="Picture 1" descr="C:\Users\александр\Downloads\ЗТ1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643314"/>
            <a:ext cx="4606927" cy="3071285"/>
          </a:xfrm>
          <a:prstGeom prst="rect">
            <a:avLst/>
          </a:prstGeom>
          <a:noFill/>
        </p:spPr>
      </p:pic>
      <p:pic>
        <p:nvPicPr>
          <p:cNvPr id="28673" name="Picture 1" descr="C:\Users\александр\Downloads\ЗТ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3714752"/>
            <a:ext cx="4634911" cy="3143248"/>
          </a:xfrm>
          <a:prstGeom prst="rect">
            <a:avLst/>
          </a:prstGeom>
          <a:noFill/>
        </p:spPr>
      </p:pic>
      <p:pic>
        <p:nvPicPr>
          <p:cNvPr id="28674" name="Picture 2" descr="C:\Users\александр\Downloads\ЗТ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928671"/>
            <a:ext cx="4643470" cy="2786082"/>
          </a:xfrm>
          <a:prstGeom prst="rect">
            <a:avLst/>
          </a:prstGeom>
          <a:noFill/>
        </p:spPr>
      </p:pic>
      <p:pic>
        <p:nvPicPr>
          <p:cNvPr id="28675" name="Picture 3" descr="C:\Users\александр\Downloads\ЗТ10.JPG"/>
          <p:cNvPicPr>
            <a:picLocks noChangeAspect="1" noChangeArrowheads="1"/>
          </p:cNvPicPr>
          <p:nvPr/>
        </p:nvPicPr>
        <p:blipFill>
          <a:blip r:embed="rId8" cstate="print">
            <a:lum bright="20000" contrast="11000"/>
          </a:blip>
          <a:srcRect/>
          <a:stretch>
            <a:fillRect/>
          </a:stretch>
        </p:blipFill>
        <p:spPr bwMode="auto">
          <a:xfrm>
            <a:off x="0" y="857232"/>
            <a:ext cx="4286248" cy="2786082"/>
          </a:xfrm>
          <a:prstGeom prst="rect">
            <a:avLst/>
          </a:prstGeom>
          <a:noFill/>
        </p:spPr>
      </p:pic>
      <p:pic>
        <p:nvPicPr>
          <p:cNvPr id="9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9" cstate="print"/>
          <a:srcRect l="24606" t="5468" r="24606" b="5468"/>
          <a:stretch>
            <a:fillRect/>
          </a:stretch>
        </p:blipFill>
        <p:spPr bwMode="auto">
          <a:xfrm>
            <a:off x="8" y="3643321"/>
            <a:ext cx="867881" cy="856099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-214345" y="-357214"/>
            <a:ext cx="9358346" cy="1428760"/>
          </a:xfrm>
          <a:ln/>
        </p:spPr>
        <p:txBody>
          <a:bodyPr>
            <a:norm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  <a:t>С</a:t>
            </a:r>
            <a:r>
              <a:rPr lang="en-GB" sz="1800" dirty="0" err="1" smtClean="0">
                <a:solidFill>
                  <a:srgbClr val="FFFF00"/>
                </a:solidFill>
                <a:latin typeface="Arial Black" pitchFamily="34" charset="0"/>
              </a:rPr>
              <a:t>туденты</a:t>
            </a:r>
            <a:r>
              <a:rPr lang="en-GB" sz="18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1800" dirty="0" err="1">
                <a:solidFill>
                  <a:srgbClr val="FFFF00"/>
                </a:solidFill>
                <a:latin typeface="Arial Black" pitchFamily="34" charset="0"/>
              </a:rPr>
              <a:t>изучают</a:t>
            </a:r>
            <a:r>
              <a:rPr lang="en-GB" sz="1800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1800" dirty="0" err="1" smtClean="0">
                <a:solidFill>
                  <a:srgbClr val="FFFF00"/>
                </a:solidFill>
                <a:latin typeface="Arial Black" pitchFamily="34" charset="0"/>
              </a:rPr>
              <a:t>многие</a:t>
            </a:r>
            <a: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1800" dirty="0" err="1" smtClean="0">
                <a:solidFill>
                  <a:srgbClr val="FFFF00"/>
                </a:solidFill>
                <a:latin typeface="Arial Black" pitchFamily="34" charset="0"/>
              </a:rPr>
              <a:t>общепрофессиональные</a:t>
            </a:r>
            <a: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  <a:t> и </a:t>
            </a:r>
            <a:r>
              <a:rPr lang="en-GB" sz="18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1800" dirty="0" err="1">
                <a:solidFill>
                  <a:srgbClr val="FFFF00"/>
                </a:solidFill>
                <a:latin typeface="Arial Black" pitchFamily="34" charset="0"/>
              </a:rPr>
              <a:t>специальные</a:t>
            </a:r>
            <a:r>
              <a:rPr lang="en-GB" sz="1800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1800" dirty="0" err="1">
                <a:solidFill>
                  <a:srgbClr val="FFFF00"/>
                </a:solidFill>
                <a:latin typeface="Arial Black" pitchFamily="34" charset="0"/>
              </a:rPr>
              <a:t>дисциплины</a:t>
            </a:r>
            <a:r>
              <a:rPr lang="en-GB" sz="1800" dirty="0">
                <a:solidFill>
                  <a:srgbClr val="FFFF00"/>
                </a:solidFill>
                <a:latin typeface="Arial Black" pitchFamily="34" charset="0"/>
              </a:rPr>
              <a:t>, </a:t>
            </a:r>
            <a: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en-GB" sz="1800" dirty="0" err="1" smtClean="0">
                <a:solidFill>
                  <a:srgbClr val="FFFF00"/>
                </a:solidFill>
                <a:latin typeface="Arial Black" pitchFamily="34" charset="0"/>
              </a:rPr>
              <a:t>но</a:t>
            </a:r>
            <a: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  <a:t>  </a:t>
            </a:r>
            <a:r>
              <a:rPr lang="en-GB" sz="18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2000" u="sng" dirty="0" err="1" smtClean="0">
                <a:solidFill>
                  <a:srgbClr val="FFFF00"/>
                </a:solidFill>
                <a:latin typeface="Arial Black" pitchFamily="34" charset="0"/>
              </a:rPr>
              <a:t>основными</a:t>
            </a:r>
            <a:r>
              <a:rPr lang="en-GB" sz="2000" u="sng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2000" u="sng" dirty="0" smtClean="0">
                <a:solidFill>
                  <a:srgbClr val="FFFF00"/>
                </a:solidFill>
                <a:latin typeface="Arial Black" pitchFamily="34" charset="0"/>
              </a:rPr>
              <a:t>   </a:t>
            </a:r>
            <a:r>
              <a:rPr lang="en-GB" sz="1800" dirty="0" err="1" smtClean="0">
                <a:solidFill>
                  <a:srgbClr val="FFFF00"/>
                </a:solidFill>
                <a:latin typeface="Arial Black" pitchFamily="34" charset="0"/>
              </a:rPr>
              <a:t>являются</a:t>
            </a:r>
            <a:r>
              <a:rPr lang="en-GB" sz="1800" dirty="0">
                <a:solidFill>
                  <a:srgbClr val="FFFF00"/>
                </a:solidFill>
                <a:latin typeface="Arial Black" pitchFamily="34" charset="0"/>
              </a:rPr>
              <a:t>:</a:t>
            </a:r>
            <a:r>
              <a:rPr lang="en-GB" sz="2800" dirty="0">
                <a:solidFill>
                  <a:srgbClr val="FFFF00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357159" y="1214422"/>
            <a:ext cx="8501121" cy="5200666"/>
          </a:xfrm>
          <a:ln/>
        </p:spPr>
        <p:txBody>
          <a:bodyPr>
            <a:normAutofit/>
          </a:bodyPr>
          <a:lstStyle/>
          <a:p>
            <a:pPr algn="r">
              <a:lnSpc>
                <a:spcPct val="101000"/>
              </a:lnSpc>
              <a:buFont typeface="Courier New" pitchFamily="49" charset="0"/>
              <a:buChar char="o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Анатомия</a:t>
            </a:r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GB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человека</a:t>
            </a:r>
            <a:endPara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01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01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Гигиена</a:t>
            </a:r>
            <a:endPara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01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01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Материаловедение</a:t>
            </a: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01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01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Съемное</a:t>
            </a: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01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протезирование</a:t>
            </a:r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01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</a:t>
            </a:r>
            <a:r>
              <a:rPr lang="en-GB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GB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том</a:t>
            </a:r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01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числе</a:t>
            </a:r>
            <a:r>
              <a:rPr lang="en-GB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GB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бюгельное</a:t>
            </a:r>
            <a:endPara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01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01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01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Несъемное</a:t>
            </a:r>
            <a:r>
              <a:rPr lang="en-GB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01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протезирование</a:t>
            </a:r>
            <a:endPara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01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01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Стоматологические</a:t>
            </a:r>
            <a:r>
              <a:rPr lang="en-GB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r">
              <a:lnSpc>
                <a:spcPct val="101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заболевания</a:t>
            </a:r>
            <a:endPara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2532" name="Picture 4" descr="https://public.superjob.ru/images/portfolio_photos/327/52/3683275244316851477599828_source_4df37f137b16e95270619a2fd2130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4643470" cy="3500462"/>
          </a:xfrm>
          <a:prstGeom prst="rect">
            <a:avLst/>
          </a:prstGeom>
          <a:noFill/>
        </p:spPr>
      </p:pic>
      <p:pic>
        <p:nvPicPr>
          <p:cNvPr id="26626" name="Picture 2" descr="C:\Users\александр\Downloads\ЗТ DSC_1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14422"/>
            <a:ext cx="5929354" cy="4714908"/>
          </a:xfrm>
          <a:prstGeom prst="rect">
            <a:avLst/>
          </a:prstGeom>
          <a:noFill/>
        </p:spPr>
      </p:pic>
      <p:pic>
        <p:nvPicPr>
          <p:cNvPr id="7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5" cstate="print"/>
          <a:srcRect l="24606" t="5468" r="24606" b="5468"/>
          <a:stretch>
            <a:fillRect/>
          </a:stretch>
        </p:blipFill>
        <p:spPr bwMode="auto">
          <a:xfrm>
            <a:off x="214282" y="5685262"/>
            <a:ext cx="1188878" cy="11727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idx="1"/>
          </p:nvPr>
        </p:nvSpPr>
        <p:spPr>
          <a:xfrm>
            <a:off x="214282" y="360363"/>
            <a:ext cx="8786874" cy="996935"/>
          </a:xfrm>
          <a:ln/>
        </p:spPr>
        <p:txBody>
          <a:bodyPr anchor="t">
            <a:normAutofit fontScale="92500" lnSpcReduction="10000"/>
          </a:bodyPr>
          <a:lstStyle/>
          <a:p>
            <a:pPr>
              <a:buClr>
                <a:srgbClr val="FFCC00"/>
              </a:buClr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FFFF00"/>
                </a:solidFill>
                <a:latin typeface="Arial Black" pitchFamily="34" charset="0"/>
              </a:rPr>
              <a:t>Студенты </a:t>
            </a:r>
            <a:r>
              <a:rPr lang="en-GB" sz="1600" b="1" dirty="0" err="1" smtClean="0">
                <a:solidFill>
                  <a:srgbClr val="FFFF00"/>
                </a:solidFill>
                <a:latin typeface="Arial Black" pitchFamily="34" charset="0"/>
              </a:rPr>
              <a:t>выполн</a:t>
            </a:r>
            <a:r>
              <a:rPr lang="ru-RU" sz="1600" b="1" dirty="0" err="1" smtClean="0">
                <a:solidFill>
                  <a:srgbClr val="FFFF00"/>
                </a:solidFill>
                <a:latin typeface="Arial Black" pitchFamily="34" charset="0"/>
              </a:rPr>
              <a:t>яют</a:t>
            </a:r>
            <a:r>
              <a:rPr lang="en-GB" sz="16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1600" b="1" dirty="0" err="1" smtClean="0">
                <a:solidFill>
                  <a:srgbClr val="FFFF00"/>
                </a:solidFill>
                <a:latin typeface="Arial Black" pitchFamily="34" charset="0"/>
              </a:rPr>
              <a:t>работ</a:t>
            </a:r>
            <a:r>
              <a:rPr lang="ru-RU" sz="1600" b="1" dirty="0" err="1" smtClean="0">
                <a:solidFill>
                  <a:srgbClr val="FFFF00"/>
                </a:solidFill>
                <a:latin typeface="Arial Black" pitchFamily="34" charset="0"/>
              </a:rPr>
              <a:t>ы</a:t>
            </a:r>
            <a:r>
              <a:rPr lang="en-GB" sz="16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1600" b="1" dirty="0" err="1" smtClean="0">
                <a:solidFill>
                  <a:srgbClr val="FFFF00"/>
                </a:solidFill>
                <a:latin typeface="Arial Black" pitchFamily="34" charset="0"/>
              </a:rPr>
              <a:t>на</a:t>
            </a:r>
            <a:r>
              <a:rPr lang="en-GB" sz="16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1600" b="1" dirty="0" err="1" smtClean="0">
                <a:solidFill>
                  <a:srgbClr val="FFFF00"/>
                </a:solidFill>
                <a:latin typeface="Arial Black" pitchFamily="34" charset="0"/>
              </a:rPr>
              <a:t>всех</a:t>
            </a:r>
            <a:r>
              <a:rPr lang="en-GB" sz="16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1600" b="1" dirty="0" err="1" smtClean="0">
                <a:solidFill>
                  <a:srgbClr val="FFFF00"/>
                </a:solidFill>
                <a:latin typeface="Arial Black" pitchFamily="34" charset="0"/>
              </a:rPr>
              <a:t>видах</a:t>
            </a:r>
            <a:r>
              <a:rPr lang="en-GB" sz="16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1600" b="1" dirty="0" err="1" smtClean="0">
                <a:solidFill>
                  <a:srgbClr val="FFFF00"/>
                </a:solidFill>
                <a:latin typeface="Arial Black" pitchFamily="34" charset="0"/>
              </a:rPr>
              <a:t>оборудования</a:t>
            </a: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1600" b="1" dirty="0" smtClean="0">
                <a:solidFill>
                  <a:srgbClr val="FFFF00"/>
                </a:solidFill>
                <a:latin typeface="Arial Black" pitchFamily="34" charset="0"/>
              </a:rPr>
              <a:t>с </a:t>
            </a:r>
            <a:r>
              <a:rPr lang="en-GB" sz="1600" b="1" dirty="0" err="1" smtClean="0">
                <a:solidFill>
                  <a:srgbClr val="FFFF00"/>
                </a:solidFill>
                <a:latin typeface="Arial Black" pitchFamily="34" charset="0"/>
              </a:rPr>
              <a:t>использованием</a:t>
            </a:r>
            <a:r>
              <a:rPr lang="en-GB" sz="16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1600" b="1" dirty="0" err="1" smtClean="0">
                <a:solidFill>
                  <a:srgbClr val="FFFF00"/>
                </a:solidFill>
                <a:latin typeface="Arial Black" pitchFamily="34" charset="0"/>
              </a:rPr>
              <a:t>современных</a:t>
            </a:r>
            <a:r>
              <a:rPr lang="en-GB" sz="16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GB" sz="1600" b="1" dirty="0" err="1" smtClean="0">
                <a:solidFill>
                  <a:srgbClr val="FFFF00"/>
                </a:solidFill>
                <a:latin typeface="Arial Black" pitchFamily="34" charset="0"/>
              </a:rPr>
              <a:t>технологий</a:t>
            </a:r>
            <a:r>
              <a:rPr lang="ru-RU" sz="16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</a:rPr>
              <a:t>в  учебно-демонстрационных а</a:t>
            </a:r>
            <a:r>
              <a:rPr lang="en-GB" sz="1600" dirty="0" err="1" smtClean="0">
                <a:solidFill>
                  <a:srgbClr val="FFFF00"/>
                </a:solidFill>
                <a:latin typeface="Arial Black" pitchFamily="34" charset="0"/>
              </a:rPr>
              <a:t>удиториях</a:t>
            </a:r>
            <a:r>
              <a:rPr lang="ru-RU" sz="1600" dirty="0" smtClean="0">
                <a:solidFill>
                  <a:srgbClr val="FFFF00"/>
                </a:solidFill>
                <a:latin typeface="Arial Black" pitchFamily="34" charset="0"/>
              </a:rPr>
              <a:t> колледжа, позволяющих отрабатывать практические навыки в условиях, полностью  приближенных к реальности</a:t>
            </a:r>
            <a:endParaRPr lang="ru-RU" sz="1600" dirty="0" smtClean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Яковенко\Desktop\Герман фото ЗТ\DSC_86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428736"/>
            <a:ext cx="6972751" cy="45005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23574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CC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pPr>
              <a:buClr>
                <a:srgbClr val="FFCC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в</a:t>
            </a:r>
            <a:endParaRPr lang="ru-RU" dirty="0"/>
          </a:p>
        </p:txBody>
      </p:sp>
      <p:pic>
        <p:nvPicPr>
          <p:cNvPr id="24578" name="Picture 2" descr="C:\Users\александр\Downloads\ЗТ DSC_16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2643182"/>
            <a:ext cx="4714908" cy="4048132"/>
          </a:xfrm>
          <a:prstGeom prst="rect">
            <a:avLst/>
          </a:prstGeom>
          <a:noFill/>
        </p:spPr>
      </p:pic>
      <p:sp>
        <p:nvSpPr>
          <p:cNvPr id="24580" name="AutoShape 4" descr="https://docviewer.yandex.ru/view/1130000001722905/htmlimage?id=2xkuz-decf1uor1a2x8u4yabk3hjo1tp4g7vq0ph5m3547y2zfskuw94bojh954crdj4zzgg3b89yxm6ydtdcuq88sbk7q26y6hpa0oy&amp;name=image-I3cVPC5lmPHOBCUo0R.jpg&amp;dsid=129bab9552b56b0baa46aa9310fb204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2" name="AutoShape 6" descr="https://docviewer.yandex.ru/view/1130000001722905/htmlimage?id=2xkuz-decf1uor1a2x8u4yabk3hjo1tp4g7vq0ph5m3547y2zfskuw94bojh954crdj4zzgg3b89yxm6ydtdcuq88sbk7q26y6hpa0oy&amp;name=image-I3cVPC5lmPHOBCUo0R.jpg&amp;dsid=129bab9552b56b0baa46aa9310fb204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3" name="Picture 7" descr="C:\Users\александр\Downloads\ЗТ14.JPG"/>
          <p:cNvPicPr>
            <a:picLocks noChangeAspect="1" noChangeArrowheads="1"/>
          </p:cNvPicPr>
          <p:nvPr/>
        </p:nvPicPr>
        <p:blipFill>
          <a:blip r:embed="rId6" cstate="print">
            <a:lum bright="11000" contrast="10000"/>
          </a:blip>
          <a:srcRect/>
          <a:stretch>
            <a:fillRect/>
          </a:stretch>
        </p:blipFill>
        <p:spPr bwMode="auto">
          <a:xfrm>
            <a:off x="214282" y="1285860"/>
            <a:ext cx="8786874" cy="5429264"/>
          </a:xfrm>
          <a:prstGeom prst="rect">
            <a:avLst/>
          </a:prstGeom>
          <a:noFill/>
        </p:spPr>
      </p:pic>
      <p:pic>
        <p:nvPicPr>
          <p:cNvPr id="4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7" cstate="print"/>
          <a:srcRect l="24606" t="5468" r="24606" b="5468"/>
          <a:stretch>
            <a:fillRect/>
          </a:stretch>
        </p:blipFill>
        <p:spPr bwMode="auto">
          <a:xfrm>
            <a:off x="214282" y="5685262"/>
            <a:ext cx="1188878" cy="117273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avatars.mds.yandex.net/get-altay/223006/2a0000015b3bc6a8c92d9b7dbff7fd2bec0e/XXL"/>
          <p:cNvPicPr>
            <a:picLocks noChangeAspect="1" noChangeArrowheads="1"/>
          </p:cNvPicPr>
          <p:nvPr/>
        </p:nvPicPr>
        <p:blipFill>
          <a:blip r:embed="rId3" cstate="print">
            <a:lum bright="3000" contrast="-20000"/>
          </a:blip>
          <a:srcRect l="3322"/>
          <a:stretch>
            <a:fillRect/>
          </a:stretch>
        </p:blipFill>
        <p:spPr bwMode="auto">
          <a:xfrm>
            <a:off x="642910" y="214290"/>
            <a:ext cx="7929618" cy="641243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2505671"/>
            <a:ext cx="814393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 algn="ctr"/>
            <a:r>
              <a:rPr lang="ru-RU" sz="2000" b="1" dirty="0" smtClean="0">
                <a:solidFill>
                  <a:srgbClr val="FFFF00"/>
                </a:solidFill>
              </a:rPr>
              <a:t>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214290"/>
            <a:ext cx="792961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4000" b="1" dirty="0" smtClean="0">
                <a:solidFill>
                  <a:srgbClr val="FFFF00"/>
                </a:solidFill>
              </a:rPr>
              <a:t>Учебный корпус  по адресу</a:t>
            </a:r>
          </a:p>
          <a:p>
            <a:pPr marL="342900" indent="-342900" algn="ctr"/>
            <a:r>
              <a:rPr lang="ru-RU" sz="5600" b="1" dirty="0" smtClean="0">
                <a:solidFill>
                  <a:srgbClr val="FFFF00"/>
                </a:solidFill>
              </a:rPr>
              <a:t>ул. Перевозчикова, 2</a:t>
            </a:r>
          </a:p>
          <a:p>
            <a:pPr marL="342900" indent="-342900" algn="ctr"/>
            <a:r>
              <a:rPr lang="ru-RU" sz="5600" b="1" dirty="0" smtClean="0">
                <a:solidFill>
                  <a:srgbClr val="FFFF00"/>
                </a:solidFill>
              </a:rPr>
              <a:t> </a:t>
            </a:r>
            <a:r>
              <a:rPr lang="ru-RU" sz="4800" b="1" dirty="0" smtClean="0">
                <a:solidFill>
                  <a:srgbClr val="FFFF00"/>
                </a:solidFill>
              </a:rPr>
              <a:t>(метро «</a:t>
            </a:r>
            <a:r>
              <a:rPr lang="ru-RU" sz="4800" b="1" dirty="0" err="1" smtClean="0">
                <a:solidFill>
                  <a:srgbClr val="FFFF00"/>
                </a:solidFill>
              </a:rPr>
              <a:t>Заельцовская</a:t>
            </a:r>
            <a:r>
              <a:rPr lang="ru-RU" sz="4800" b="1" dirty="0" smtClean="0">
                <a:solidFill>
                  <a:srgbClr val="FFFF00"/>
                </a:solidFill>
              </a:rPr>
              <a:t>)</a:t>
            </a:r>
          </a:p>
          <a:p>
            <a:pPr marL="342900" indent="-342900" algn="ctr"/>
            <a:r>
              <a:rPr lang="ru-RU" sz="5600" b="1" dirty="0" smtClean="0"/>
              <a:t>  </a:t>
            </a:r>
          </a:p>
          <a:p>
            <a:pPr marL="342900" indent="-342900" algn="ctr"/>
            <a:r>
              <a:rPr lang="ru-RU" sz="4800" b="1" dirty="0" smtClean="0">
                <a:solidFill>
                  <a:srgbClr val="FFFF00"/>
                </a:solidFill>
              </a:rPr>
              <a:t>В этом же  здании работает приемная комиссия</a:t>
            </a:r>
            <a:endParaRPr lang="ru-RU" sz="4800" dirty="0">
              <a:solidFill>
                <a:srgbClr val="FFFF00"/>
              </a:solidFill>
            </a:endParaRPr>
          </a:p>
        </p:txBody>
      </p:sp>
      <p:pic>
        <p:nvPicPr>
          <p:cNvPr id="62465" name="Picture 1" descr="C:\Users\александр\Downloads\перев 2.jpg"/>
          <p:cNvPicPr>
            <a:picLocks noChangeAspect="1" noChangeArrowheads="1"/>
          </p:cNvPicPr>
          <p:nvPr/>
        </p:nvPicPr>
        <p:blipFill>
          <a:blip r:embed="rId4" cstate="print">
            <a:lum bright="-4000" contrast="11000"/>
          </a:blip>
          <a:srcRect/>
          <a:stretch>
            <a:fillRect/>
          </a:stretch>
        </p:blipFill>
        <p:spPr bwMode="auto">
          <a:xfrm>
            <a:off x="357158" y="214290"/>
            <a:ext cx="8466666" cy="649287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5008" y="2500306"/>
            <a:ext cx="30003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dirty="0" smtClean="0">
                <a:solidFill>
                  <a:srgbClr val="FFFF00"/>
                </a:solidFill>
              </a:rPr>
              <a:t>Учебный корпус  по адресу</a:t>
            </a:r>
          </a:p>
          <a:p>
            <a:pPr marL="342900" indent="-342900" algn="ctr"/>
            <a:r>
              <a:rPr lang="ru-RU" sz="2400" b="1" dirty="0" smtClean="0">
                <a:solidFill>
                  <a:srgbClr val="FFFF00"/>
                </a:solidFill>
              </a:rPr>
              <a:t>ул. </a:t>
            </a:r>
            <a:r>
              <a:rPr lang="ru-RU" sz="2400" b="1" dirty="0" err="1" smtClean="0">
                <a:solidFill>
                  <a:srgbClr val="FFFF00"/>
                </a:solidFill>
              </a:rPr>
              <a:t>Перевозчикова,у</a:t>
            </a:r>
            <a:r>
              <a:rPr lang="ru-RU" sz="2400" b="1" dirty="0" smtClean="0">
                <a:solidFill>
                  <a:srgbClr val="FFFF00"/>
                </a:solidFill>
              </a:rPr>
              <a:t> метро «</a:t>
            </a:r>
            <a:r>
              <a:rPr lang="ru-RU" sz="2400" b="1" dirty="0" err="1" smtClean="0">
                <a:solidFill>
                  <a:srgbClr val="FFFF00"/>
                </a:solidFill>
              </a:rPr>
              <a:t>Заельцовская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marL="342900" indent="-342900" algn="ctr"/>
            <a:r>
              <a:rPr lang="ru-RU" sz="2400" b="1" dirty="0" smtClean="0"/>
              <a:t>  </a:t>
            </a:r>
          </a:p>
          <a:p>
            <a:pPr marL="342900" indent="-342900" algn="ctr"/>
            <a:r>
              <a:rPr lang="ru-RU" sz="2400" b="1" dirty="0" smtClean="0">
                <a:solidFill>
                  <a:srgbClr val="FFFF00"/>
                </a:solidFill>
              </a:rPr>
              <a:t>В этом   здании работает приемная комиссия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64514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5" cstate="print"/>
          <a:srcRect l="24606" t="5468" r="24606" b="5468"/>
          <a:stretch>
            <a:fillRect/>
          </a:stretch>
        </p:blipFill>
        <p:spPr bwMode="auto">
          <a:xfrm>
            <a:off x="214282" y="5500702"/>
            <a:ext cx="1188878" cy="11727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874838"/>
          </a:xfrm>
          <a:ln/>
        </p:spPr>
        <p:txBody>
          <a:bodyPr>
            <a:normAutofit/>
          </a:bodyPr>
          <a:lstStyle/>
          <a:p>
            <a:pPr algn="ctr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FF0000"/>
                </a:solidFill>
              </a:rPr>
              <a:t/>
            </a:r>
            <a:br>
              <a:rPr lang="en-GB" dirty="0">
                <a:solidFill>
                  <a:srgbClr val="FF0000"/>
                </a:solidFill>
              </a:rPr>
            </a:b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>
          <a:xfrm>
            <a:off x="411163" y="285728"/>
            <a:ext cx="8229600" cy="6130947"/>
          </a:xfrm>
          <a:ln/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FFFF00"/>
                </a:solidFill>
                <a:latin typeface="Georgia" pitchFamily="18" charset="0"/>
              </a:rPr>
              <a:t>Обучение  в наших  зуботехнических лабораториях  реалистично  на 100% и это залог мастерства будущих зубных техников при прохождении  практик и трудоустройстве   в  различных учреждениях  стоматологического профиля</a:t>
            </a:r>
            <a:endParaRPr lang="ru-RU" sz="18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22529" name="Picture 1" descr="C:\Users\александр\Downloads\ЗТ13.JPG"/>
          <p:cNvPicPr>
            <a:picLocks noChangeAspect="1" noChangeArrowheads="1"/>
          </p:cNvPicPr>
          <p:nvPr/>
        </p:nvPicPr>
        <p:blipFill>
          <a:blip r:embed="rId4" cstate="print">
            <a:lum bright="4000" contrast="9000"/>
          </a:blip>
          <a:srcRect/>
          <a:stretch>
            <a:fillRect/>
          </a:stretch>
        </p:blipFill>
        <p:spPr bwMode="auto">
          <a:xfrm>
            <a:off x="357158" y="1500174"/>
            <a:ext cx="8501090" cy="5143536"/>
          </a:xfrm>
          <a:prstGeom prst="rect">
            <a:avLst/>
          </a:prstGeom>
          <a:noFill/>
        </p:spPr>
      </p:pic>
      <p:pic>
        <p:nvPicPr>
          <p:cNvPr id="10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5" cstate="print"/>
          <a:srcRect l="24606" t="5468" r="24606" b="5468"/>
          <a:stretch>
            <a:fillRect/>
          </a:stretch>
        </p:blipFill>
        <p:spPr bwMode="auto">
          <a:xfrm>
            <a:off x="8143900" y="1285860"/>
            <a:ext cx="826270" cy="81505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357214"/>
            <a:ext cx="9144000" cy="5786478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2900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>Стоматология </a:t>
            </a:r>
            <a:br>
              <a:rPr lang="ru-RU" sz="2900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2900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>профилактическая</a:t>
            </a:r>
            <a:r>
              <a:rPr lang="ru-RU" sz="29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29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9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Квалификация </a:t>
            </a:r>
            <a:b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выпускника</a:t>
            </a:r>
            <a:r>
              <a:rPr lang="ru-RU" sz="2200" b="1" dirty="0" smtClean="0">
                <a:solidFill>
                  <a:srgbClr val="FFCC00"/>
                </a:solidFill>
                <a:latin typeface="Baskerville Old Face" pitchFamily="18" charset="0"/>
              </a:rPr>
              <a:t/>
            </a:r>
            <a:br>
              <a:rPr lang="ru-RU" sz="2200" b="1" dirty="0" smtClean="0">
                <a:solidFill>
                  <a:srgbClr val="FFCC00"/>
                </a:solidFill>
                <a:latin typeface="Baskerville Old Face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Baskerville Old Face" pitchFamily="18" charset="0"/>
              </a:rPr>
              <a:t/>
            </a:r>
            <a:br>
              <a:rPr lang="ru-RU" sz="2400" b="1" i="1" dirty="0" smtClean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Arial Black" pitchFamily="34" charset="0"/>
              </a:rPr>
              <a:t>Гигиенист </a:t>
            </a:r>
            <a:br>
              <a:rPr lang="ru-RU" sz="28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Arial Black" pitchFamily="34" charset="0"/>
              </a:rPr>
              <a:t>стоматологический</a:t>
            </a:r>
            <a: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Обучение - </a:t>
            </a:r>
            <a:b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700" b="1" dirty="0" smtClean="0">
                <a:solidFill>
                  <a:schemeClr val="tx1"/>
                </a:solidFill>
                <a:latin typeface="Arial Black" pitchFamily="34" charset="0"/>
              </a:rPr>
              <a:t>1 год 10 месяцев</a:t>
            </a:r>
            <a:r>
              <a:rPr lang="ru-RU" sz="27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/>
            </a:r>
            <a:br>
              <a:rPr lang="ru-RU" sz="27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</a:br>
            <a:r>
              <a:rPr lang="ru-RU" sz="2700" b="1" i="1" dirty="0" smtClean="0">
                <a:solidFill>
                  <a:srgbClr val="663300"/>
                </a:solidFill>
                <a:latin typeface="Baskerville Old Face" pitchFamily="18" charset="0"/>
              </a:rPr>
              <a:t/>
            </a:r>
            <a:br>
              <a:rPr lang="ru-RU" sz="2700" b="1" i="1" dirty="0" smtClean="0">
                <a:solidFill>
                  <a:srgbClr val="663300"/>
                </a:solidFill>
                <a:latin typeface="Baskerville Old Face" pitchFamily="18" charset="0"/>
              </a:rPr>
            </a:br>
            <a:endParaRPr lang="ru-RU" sz="2700" b="1" dirty="0">
              <a:solidFill>
                <a:srgbClr val="FFCC00"/>
              </a:solidFill>
              <a:latin typeface="Baskerville Old Face" pitchFamily="18" charset="0"/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4348" y="4286256"/>
            <a:ext cx="8064500" cy="2232100"/>
          </a:xfrm>
        </p:spPr>
        <p:txBody>
          <a:bodyPr/>
          <a:lstStyle/>
          <a:p>
            <a:pPr algn="l">
              <a:lnSpc>
                <a:spcPct val="80000"/>
              </a:lnSpc>
            </a:pPr>
            <a:endParaRPr lang="ru-RU" sz="2400" b="1" dirty="0" smtClean="0">
              <a:latin typeface="Arial Black" pitchFamily="34" charset="0"/>
            </a:endParaRPr>
          </a:p>
          <a:p>
            <a:pPr algn="l">
              <a:lnSpc>
                <a:spcPct val="80000"/>
              </a:lnSpc>
            </a:pPr>
            <a:endParaRPr lang="ru-RU" sz="2400" b="1" dirty="0" smtClean="0">
              <a:latin typeface="Arial Black" pitchFamily="34" charset="0"/>
            </a:endParaRPr>
          </a:p>
          <a:p>
            <a:pPr algn="l">
              <a:lnSpc>
                <a:spcPct val="80000"/>
              </a:lnSpc>
            </a:pPr>
            <a:endParaRPr lang="ru-RU" sz="2400" b="1" dirty="0" smtClean="0">
              <a:latin typeface="Arial Black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 Black" pitchFamily="34" charset="0"/>
              </a:rPr>
              <a:t>Зачисление – по аттестату: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latin typeface="Arial Black" pitchFamily="34" charset="0"/>
              </a:rPr>
              <a:t>средний балл + оценка по биологии из аттестата</a:t>
            </a:r>
          </a:p>
          <a:p>
            <a:pPr>
              <a:lnSpc>
                <a:spcPct val="80000"/>
              </a:lnSpc>
            </a:pPr>
            <a:endParaRPr lang="ru-RU" sz="2400" b="1" dirty="0" smtClean="0">
              <a:latin typeface="Arial Black" pitchFamily="34" charset="0"/>
            </a:endParaRPr>
          </a:p>
          <a:p>
            <a:pPr>
              <a:lnSpc>
                <a:spcPct val="80000"/>
              </a:lnSpc>
            </a:pPr>
            <a:endParaRPr lang="ru-RU" sz="2800" b="1" i="1" dirty="0">
              <a:solidFill>
                <a:srgbClr val="663300"/>
              </a:solidFill>
              <a:latin typeface="Baskerville Old Face" pitchFamily="18" charset="0"/>
            </a:endParaRPr>
          </a:p>
        </p:txBody>
      </p:sp>
      <p:pic>
        <p:nvPicPr>
          <p:cNvPr id="19458" name="Picture 2" descr="https://proprikol.ru/wp-content/uploads/2020/07/kartinki-zuby-35.jpg"/>
          <p:cNvPicPr>
            <a:picLocks noChangeAspect="1" noChangeArrowheads="1"/>
          </p:cNvPicPr>
          <p:nvPr/>
        </p:nvPicPr>
        <p:blipFill>
          <a:blip r:embed="rId2" cstate="print"/>
          <a:srcRect t="18847"/>
          <a:stretch>
            <a:fillRect/>
          </a:stretch>
        </p:blipFill>
        <p:spPr bwMode="auto">
          <a:xfrm>
            <a:off x="214283" y="214290"/>
            <a:ext cx="5072097" cy="3075607"/>
          </a:xfrm>
          <a:prstGeom prst="rect">
            <a:avLst/>
          </a:prstGeom>
          <a:noFill/>
        </p:spPr>
      </p:pic>
      <p:pic>
        <p:nvPicPr>
          <p:cNvPr id="6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3" cstate="print"/>
          <a:srcRect l="24606" t="5468" r="24606" b="5468"/>
          <a:stretch>
            <a:fillRect/>
          </a:stretch>
        </p:blipFill>
        <p:spPr bwMode="auto">
          <a:xfrm>
            <a:off x="0" y="5761490"/>
            <a:ext cx="1111601" cy="10965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:\Стоматология\DSC00717.jpg"/>
          <p:cNvPicPr>
            <a:picLocks noChangeAspect="1" noChangeArrowheads="1"/>
          </p:cNvPicPr>
          <p:nvPr/>
        </p:nvPicPr>
        <p:blipFill>
          <a:blip r:embed="rId3" cstate="print">
            <a:lum bright="3000" contrast="15000"/>
          </a:blip>
          <a:srcRect/>
          <a:stretch>
            <a:fillRect/>
          </a:stretch>
        </p:blipFill>
        <p:spPr bwMode="auto">
          <a:xfrm>
            <a:off x="6500826" y="4143380"/>
            <a:ext cx="2643174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250825" y="404664"/>
            <a:ext cx="87137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Arial Black" pitchFamily="34" charset="0"/>
              </a:rPr>
              <a:t>Основные </a:t>
            </a:r>
          </a:p>
          <a:p>
            <a:r>
              <a:rPr lang="ru-RU" dirty="0" smtClean="0">
                <a:solidFill>
                  <a:srgbClr val="FFFF00"/>
                </a:solidFill>
                <a:latin typeface="Arial Black" pitchFamily="34" charset="0"/>
              </a:rPr>
              <a:t>профессиональные </a:t>
            </a:r>
          </a:p>
          <a:p>
            <a:r>
              <a:rPr lang="ru-RU" dirty="0" smtClean="0">
                <a:solidFill>
                  <a:srgbClr val="FFFF00"/>
                </a:solidFill>
                <a:latin typeface="Arial Black" pitchFamily="34" charset="0"/>
              </a:rPr>
              <a:t>дисциплины: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0" y="1928802"/>
            <a:ext cx="6500826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ru-RU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Стоматологические 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заболевания</a:t>
            </a:r>
          </a:p>
          <a:p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>
              <a:buFontTx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Клиническое 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материаловедение</a:t>
            </a:r>
          </a:p>
          <a:p>
            <a:endParaRPr lang="ru-RU" dirty="0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Гигиена полости рта</a:t>
            </a:r>
          </a:p>
          <a:p>
            <a:pPr>
              <a:buFont typeface="Arial" pitchFamily="34" charset="0"/>
              <a:buChar char="•"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Санитарное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просвещение</a:t>
            </a:r>
          </a:p>
          <a:p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ru-RU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Занятия проводятся в современных оборудованных</a:t>
            </a:r>
          </a:p>
          <a:p>
            <a:pPr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аудиториях </a:t>
            </a:r>
          </a:p>
          <a:p>
            <a:pPr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колледжа </a:t>
            </a:r>
          </a:p>
          <a:p>
            <a:pPr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и в стоматологических клиниках города, куда</a:t>
            </a:r>
          </a:p>
          <a:p>
            <a:pPr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выпускники    затем  успешно        трудоустраиваются</a:t>
            </a:r>
          </a:p>
          <a:p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                                            </a:t>
            </a:r>
          </a:p>
          <a:p>
            <a:endParaRPr lang="ru-RU" sz="1600" dirty="0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endParaRPr lang="ru-RU" sz="1600" dirty="0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  </a:t>
            </a:r>
            <a:endParaRPr lang="ru-RU" sz="2000" dirty="0"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2050" name="Picture 2" descr="C:\Users\Яковенко\Desktop\Герман фото ЗТ\DSC_8629.JPG"/>
          <p:cNvPicPr>
            <a:picLocks noChangeAspect="1" noChangeArrowheads="1"/>
          </p:cNvPicPr>
          <p:nvPr/>
        </p:nvPicPr>
        <p:blipFill>
          <a:blip r:embed="rId4" cstate="print">
            <a:lum bright="3000" contrast="3000"/>
          </a:blip>
          <a:srcRect/>
          <a:stretch>
            <a:fillRect/>
          </a:stretch>
        </p:blipFill>
        <p:spPr bwMode="auto">
          <a:xfrm>
            <a:off x="3143240" y="142852"/>
            <a:ext cx="6000760" cy="4286280"/>
          </a:xfrm>
          <a:prstGeom prst="rect">
            <a:avLst/>
          </a:prstGeom>
          <a:noFill/>
        </p:spPr>
      </p:pic>
      <p:pic>
        <p:nvPicPr>
          <p:cNvPr id="7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5" cstate="print"/>
          <a:srcRect l="24606" t="5468" r="24606" b="5468"/>
          <a:stretch>
            <a:fillRect/>
          </a:stretch>
        </p:blipFill>
        <p:spPr bwMode="auto">
          <a:xfrm>
            <a:off x="8032399" y="142852"/>
            <a:ext cx="1111601" cy="109651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rote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429000"/>
            <a:ext cx="4643470" cy="3429000"/>
          </a:xfrm>
          <a:prstGeom prst="rect">
            <a:avLst/>
          </a:prstGeom>
          <a:noFill/>
        </p:spPr>
      </p:pic>
      <p:pic>
        <p:nvPicPr>
          <p:cNvPr id="17410" name="Picture 2" descr="https://im0-tub-ru.yandex.net/i?id=dd89378f31fad906aa3f0432fc63912b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000108"/>
            <a:ext cx="2643174" cy="2357430"/>
          </a:xfrm>
          <a:prstGeom prst="rect">
            <a:avLst/>
          </a:prstGeom>
          <a:noFill/>
        </p:spPr>
      </p:pic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>
          <a:xfrm>
            <a:off x="142844" y="214291"/>
            <a:ext cx="9001156" cy="3357585"/>
          </a:xfrm>
        </p:spPr>
        <p:txBody>
          <a:bodyPr>
            <a:normAutofit fontScale="85000" lnSpcReduction="20000"/>
          </a:bodyPr>
          <a:lstStyle/>
          <a:p>
            <a:pPr algn="ctr">
              <a:buFont typeface="Wingdings" pitchFamily="2" charset="2"/>
              <a:buNone/>
            </a:pPr>
            <a:r>
              <a:rPr lang="ru-RU" sz="3600" dirty="0">
                <a:solidFill>
                  <a:srgbClr val="FFCC00"/>
                </a:solidFill>
                <a:latin typeface="Times New Roman" pitchFamily="18" charset="0"/>
              </a:rPr>
              <a:t>   </a:t>
            </a:r>
            <a:r>
              <a:rPr lang="ru-RU" sz="2000" dirty="0">
                <a:solidFill>
                  <a:srgbClr val="FFCC00"/>
                </a:solidFill>
                <a:latin typeface="Arial Black" pitchFamily="34" charset="0"/>
              </a:rPr>
              <a:t> </a:t>
            </a:r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Функции гигиениста стоматологического:</a:t>
            </a:r>
          </a:p>
          <a:p>
            <a:pPr>
              <a:buClr>
                <a:schemeClr val="tx1"/>
              </a:buClr>
              <a:buSzPct val="105000"/>
              <a:buNone/>
            </a:pPr>
            <a:r>
              <a:rPr lang="ru-RU" sz="1800" dirty="0" smtClean="0">
                <a:latin typeface="Arial Black" pitchFamily="34" charset="0"/>
              </a:rPr>
              <a:t>Оказание  стоматологической помощи  на  приеме пациентов </a:t>
            </a:r>
          </a:p>
          <a:p>
            <a:pPr>
              <a:buNone/>
            </a:pPr>
            <a:r>
              <a:rPr lang="ru-RU" sz="1800" dirty="0" smtClean="0">
                <a:latin typeface="Arial Black" pitchFamily="34" charset="0"/>
              </a:rPr>
              <a:t>под руководством врача-стоматолога</a:t>
            </a:r>
          </a:p>
          <a:p>
            <a:pPr>
              <a:buNone/>
            </a:pPr>
            <a:endParaRPr lang="ru-RU" sz="1800" dirty="0" smtClean="0">
              <a:latin typeface="Arial Black" pitchFamily="34" charset="0"/>
            </a:endParaRPr>
          </a:p>
          <a:p>
            <a:pPr>
              <a:buClr>
                <a:schemeClr val="tx1"/>
              </a:buClr>
              <a:buSzPct val="100000"/>
              <a:buNone/>
            </a:pPr>
            <a:r>
              <a:rPr lang="ru-RU" sz="1800" dirty="0" smtClean="0">
                <a:latin typeface="Arial Black" pitchFamily="34" charset="0"/>
              </a:rPr>
              <a:t>Снятие зубных наложений,  покрытие зубов</a:t>
            </a:r>
          </a:p>
          <a:p>
            <a:pPr>
              <a:buNone/>
            </a:pPr>
            <a:r>
              <a:rPr lang="ru-RU" sz="1800" dirty="0" smtClean="0">
                <a:latin typeface="Arial Black" pitchFamily="34" charset="0"/>
              </a:rPr>
              <a:t> </a:t>
            </a:r>
            <a:r>
              <a:rPr lang="ru-RU" sz="1800" dirty="0" err="1" smtClean="0">
                <a:latin typeface="Arial Black" pitchFamily="34" charset="0"/>
              </a:rPr>
              <a:t>фторлаком</a:t>
            </a:r>
            <a:r>
              <a:rPr lang="ru-RU" sz="1800" dirty="0" smtClean="0">
                <a:latin typeface="Arial Black" pitchFamily="34" charset="0"/>
              </a:rPr>
              <a:t> и  </a:t>
            </a:r>
            <a:r>
              <a:rPr lang="ru-RU" sz="1800" dirty="0" err="1" smtClean="0">
                <a:latin typeface="Arial Black" pitchFamily="34" charset="0"/>
              </a:rPr>
              <a:t>фторгелем</a:t>
            </a:r>
            <a:r>
              <a:rPr lang="ru-RU" sz="1800" dirty="0" smtClean="0">
                <a:latin typeface="Arial Black" pitchFamily="34" charset="0"/>
              </a:rPr>
              <a:t>.</a:t>
            </a:r>
          </a:p>
          <a:p>
            <a:endParaRPr lang="ru-RU" sz="1800" dirty="0" smtClean="0">
              <a:latin typeface="Arial Black" pitchFamily="34" charset="0"/>
            </a:endParaRPr>
          </a:p>
          <a:p>
            <a:pPr>
              <a:buClr>
                <a:schemeClr val="tx1"/>
              </a:buClr>
              <a:buSzPct val="100000"/>
              <a:buNone/>
            </a:pPr>
            <a:r>
              <a:rPr lang="ru-RU" sz="1800" b="1" dirty="0" smtClean="0">
                <a:latin typeface="Arial Black" pitchFamily="34" charset="0"/>
              </a:rPr>
              <a:t>Определение гигиенического состояния полости  рта</a:t>
            </a:r>
          </a:p>
          <a:p>
            <a:endParaRPr lang="ru-RU" sz="1800" b="1" dirty="0" smtClean="0">
              <a:latin typeface="Arial Black" pitchFamily="34" charset="0"/>
            </a:endParaRPr>
          </a:p>
          <a:p>
            <a:pPr>
              <a:buNone/>
            </a:pPr>
            <a:r>
              <a:rPr lang="ru-RU" sz="1800" b="1" dirty="0" err="1" smtClean="0">
                <a:latin typeface="Arial Black" pitchFamily="34" charset="0"/>
              </a:rPr>
              <a:t>Обучаение</a:t>
            </a:r>
            <a:r>
              <a:rPr lang="ru-RU" sz="1800" b="1" dirty="0" smtClean="0">
                <a:latin typeface="Arial Black" pitchFamily="34" charset="0"/>
              </a:rPr>
              <a:t> пациентов правилам ухода за полостью рта</a:t>
            </a:r>
          </a:p>
          <a:p>
            <a:pPr>
              <a:buNone/>
            </a:pPr>
            <a:endParaRPr lang="ru-RU" sz="1800" b="1" dirty="0" smtClean="0">
              <a:latin typeface="Arial Black" pitchFamily="34" charset="0"/>
            </a:endParaRPr>
          </a:p>
          <a:p>
            <a:pPr>
              <a:buNone/>
            </a:pPr>
            <a:r>
              <a:rPr lang="ru-RU" sz="1800" b="1" dirty="0" smtClean="0">
                <a:latin typeface="Arial Black" pitchFamily="34" charset="0"/>
              </a:rPr>
              <a:t>Подборка индивидуальных средств гигиены полости рта для детей и взрослых</a:t>
            </a:r>
          </a:p>
          <a:p>
            <a:pPr>
              <a:buNone/>
            </a:pPr>
            <a:endParaRPr lang="ru-RU" sz="1800" dirty="0" smtClean="0">
              <a:latin typeface="Arial Black" pitchFamily="34" charset="0"/>
            </a:endParaRPr>
          </a:p>
          <a:p>
            <a:pPr>
              <a:buNone/>
            </a:pPr>
            <a:r>
              <a:rPr lang="ru-RU" sz="1800" b="1" dirty="0" err="1" smtClean="0">
                <a:latin typeface="Arial Black" pitchFamily="34" charset="0"/>
              </a:rPr>
              <a:t>Проводение</a:t>
            </a:r>
            <a:r>
              <a:rPr lang="ru-RU" sz="1800" b="1" dirty="0" smtClean="0">
                <a:latin typeface="Arial Black" pitchFamily="34" charset="0"/>
              </a:rPr>
              <a:t> контролируемой чистки зубов</a:t>
            </a:r>
          </a:p>
          <a:p>
            <a:pPr>
              <a:buNone/>
            </a:pPr>
            <a:endParaRPr lang="ru-RU" sz="1800" b="1" dirty="0" smtClean="0">
              <a:latin typeface="Arial Black" pitchFamily="34" charset="0"/>
            </a:endParaRPr>
          </a:p>
          <a:p>
            <a:pPr>
              <a:buNone/>
            </a:pPr>
            <a:r>
              <a:rPr lang="ru-RU" sz="1800" dirty="0" smtClean="0">
                <a:latin typeface="Arial Black" pitchFamily="34" charset="0"/>
              </a:rPr>
              <a:t>Осуществление стоматологического просвещения  населения</a:t>
            </a:r>
          </a:p>
          <a:p>
            <a:pPr>
              <a:buNone/>
            </a:pPr>
            <a:endParaRPr lang="ru-RU" sz="1800" b="1" dirty="0" smtClean="0">
              <a:latin typeface="Arial Black" pitchFamily="34" charset="0"/>
            </a:endParaRPr>
          </a:p>
          <a:p>
            <a:pPr>
              <a:buNone/>
            </a:pPr>
            <a:endParaRPr lang="ru-RU" sz="1800" b="1" dirty="0" smtClean="0">
              <a:latin typeface="Arial Black" pitchFamily="34" charset="0"/>
            </a:endParaRPr>
          </a:p>
          <a:p>
            <a:endParaRPr lang="ru-RU" sz="28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pic>
        <p:nvPicPr>
          <p:cNvPr id="150532" name="Picture 3"/>
          <p:cNvPicPr>
            <a:picLocks noChangeAspect="1" noChangeArrowheads="1"/>
          </p:cNvPicPr>
          <p:nvPr/>
        </p:nvPicPr>
        <p:blipFill>
          <a:blip r:embed="rId4" cstate="print"/>
          <a:srcRect l="6454" r="16942"/>
          <a:stretch>
            <a:fillRect/>
          </a:stretch>
        </p:blipFill>
        <p:spPr bwMode="auto">
          <a:xfrm>
            <a:off x="6500826" y="3429000"/>
            <a:ext cx="242886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143372" y="6198990"/>
            <a:ext cx="4572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Arial Black" pitchFamily="34" charset="0"/>
              </a:rPr>
              <a:t>Здоровые зубки – это красиво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</a:rPr>
              <a:t>!</a:t>
            </a:r>
            <a:endParaRPr lang="ru-RU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89090" name="Picture 2" descr="C:\Users\александр\Downloads\СП.jpg"/>
          <p:cNvPicPr>
            <a:picLocks noChangeAspect="1" noChangeArrowheads="1"/>
          </p:cNvPicPr>
          <p:nvPr/>
        </p:nvPicPr>
        <p:blipFill>
          <a:blip r:embed="rId5" cstate="print">
            <a:lum bright="7000" contrast="6000"/>
          </a:blip>
          <a:srcRect/>
          <a:stretch>
            <a:fillRect/>
          </a:stretch>
        </p:blipFill>
        <p:spPr bwMode="auto">
          <a:xfrm>
            <a:off x="214282" y="3643314"/>
            <a:ext cx="4143404" cy="3214686"/>
          </a:xfrm>
          <a:prstGeom prst="rect">
            <a:avLst/>
          </a:prstGeom>
          <a:noFill/>
        </p:spPr>
      </p:pic>
      <p:pic>
        <p:nvPicPr>
          <p:cNvPr id="13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6" cstate="print"/>
          <a:srcRect l="24606" t="5468" r="24606" b="5468"/>
          <a:stretch>
            <a:fillRect/>
          </a:stretch>
        </p:blipFill>
        <p:spPr bwMode="auto">
          <a:xfrm>
            <a:off x="8072462" y="142852"/>
            <a:ext cx="885714" cy="8736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653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Занятия  по отработке практических навыков на симуляторе  в учебной стоматологической мастерской колледжа</a:t>
            </a:r>
            <a:endParaRPr lang="ru-RU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4" name="Picture 2" descr="C:\Users\Яковенко\Desktop\Герман фото ЗТ\DSC_86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8501122" cy="5572139"/>
          </a:xfrm>
          <a:prstGeom prst="rect">
            <a:avLst/>
          </a:prstGeom>
          <a:noFill/>
        </p:spPr>
      </p:pic>
      <p:pic>
        <p:nvPicPr>
          <p:cNvPr id="5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3" cstate="print"/>
          <a:srcRect l="24606" t="5468" r="24606" b="5468"/>
          <a:stretch>
            <a:fillRect/>
          </a:stretch>
        </p:blipFill>
        <p:spPr bwMode="auto">
          <a:xfrm>
            <a:off x="7715272" y="5761490"/>
            <a:ext cx="1111601" cy="10965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285728"/>
            <a:ext cx="8568952" cy="285752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4400" b="1" dirty="0" smtClean="0">
                <a:solidFill>
                  <a:srgbClr val="FFCC00"/>
                </a:solidFill>
                <a:effectLst/>
                <a:latin typeface="Arial Black" pitchFamily="34" charset="0"/>
              </a:rPr>
              <a:t/>
            </a:r>
            <a:br>
              <a:rPr lang="ru-RU" sz="4400" b="1" dirty="0" smtClean="0">
                <a:solidFill>
                  <a:srgbClr val="FFCC00"/>
                </a:solidFill>
                <a:effectLst/>
                <a:latin typeface="Arial Black" pitchFamily="34" charset="0"/>
              </a:rPr>
            </a:br>
            <a:r>
              <a:rPr lang="ru-RU" sz="4400" b="1" dirty="0" smtClean="0">
                <a:solidFill>
                  <a:srgbClr val="FFCC00"/>
                </a:solidFill>
                <a:effectLst/>
                <a:latin typeface="Arial Black" pitchFamily="34" charset="0"/>
              </a:rPr>
              <a:t/>
            </a:r>
            <a:br>
              <a:rPr lang="ru-RU" sz="4400" b="1" dirty="0" smtClean="0">
                <a:solidFill>
                  <a:srgbClr val="FFCC00"/>
                </a:solidFill>
                <a:effectLst/>
                <a:latin typeface="Arial Black" pitchFamily="34" charset="0"/>
              </a:rPr>
            </a:br>
            <a:r>
              <a:rPr lang="ru-RU" sz="4400" b="1" dirty="0" smtClean="0">
                <a:solidFill>
                  <a:srgbClr val="FFCC00"/>
                </a:solidFill>
                <a:effectLst/>
                <a:latin typeface="Arial Black" pitchFamily="34" charset="0"/>
              </a:rPr>
              <a:t/>
            </a:r>
            <a:br>
              <a:rPr lang="ru-RU" sz="4400" b="1" dirty="0" smtClean="0">
                <a:solidFill>
                  <a:srgbClr val="FFCC00"/>
                </a:solidFill>
                <a:effectLst/>
                <a:latin typeface="Arial Black" pitchFamily="34" charset="0"/>
              </a:rPr>
            </a:br>
            <a:r>
              <a:rPr lang="ru-RU" sz="4400" b="1" dirty="0" smtClean="0">
                <a:solidFill>
                  <a:srgbClr val="FFCC00"/>
                </a:solidFill>
                <a:effectLst/>
                <a:latin typeface="Arial Black" pitchFamily="34" charset="0"/>
              </a:rPr>
              <a:t/>
            </a:r>
            <a:br>
              <a:rPr lang="ru-RU" sz="4400" b="1" dirty="0" smtClean="0">
                <a:solidFill>
                  <a:srgbClr val="FFCC00"/>
                </a:solidFill>
                <a:effectLst/>
                <a:latin typeface="Arial Black" pitchFamily="34" charset="0"/>
              </a:rPr>
            </a:br>
            <a:r>
              <a:rPr lang="ru-RU" sz="4400" b="1" dirty="0" smtClean="0">
                <a:solidFill>
                  <a:srgbClr val="FFCC00"/>
                </a:solidFill>
                <a:effectLst/>
                <a:latin typeface="Arial Black" pitchFamily="34" charset="0"/>
              </a:rPr>
              <a:t/>
            </a:r>
            <a:br>
              <a:rPr lang="ru-RU" sz="4400" b="1" dirty="0" smtClean="0">
                <a:solidFill>
                  <a:srgbClr val="FFCC00"/>
                </a:solidFill>
                <a:effectLst/>
                <a:latin typeface="Arial Black" pitchFamily="34" charset="0"/>
              </a:rPr>
            </a:br>
            <a:r>
              <a:rPr lang="ru-RU" sz="4400" b="1" dirty="0" smtClean="0">
                <a:solidFill>
                  <a:srgbClr val="FFCC00"/>
                </a:solidFill>
                <a:effectLst/>
                <a:latin typeface="Arial Black" pitchFamily="34" charset="0"/>
              </a:rPr>
              <a:t/>
            </a:r>
            <a:br>
              <a:rPr lang="ru-RU" sz="4400" b="1" dirty="0" smtClean="0">
                <a:solidFill>
                  <a:srgbClr val="FFCC00"/>
                </a:solidFill>
                <a:effectLst/>
                <a:latin typeface="Arial Black" pitchFamily="34" charset="0"/>
              </a:rPr>
            </a:br>
            <a:r>
              <a:rPr lang="ru-RU" sz="4400" b="1" dirty="0" smtClean="0">
                <a:solidFill>
                  <a:srgbClr val="FFCC00"/>
                </a:solidFill>
                <a:effectLst/>
                <a:latin typeface="Arial Black" pitchFamily="34" charset="0"/>
              </a:rPr>
              <a:t/>
            </a:r>
            <a:br>
              <a:rPr lang="ru-RU" sz="4400" b="1" dirty="0" smtClean="0">
                <a:solidFill>
                  <a:srgbClr val="FFCC00"/>
                </a:solidFill>
                <a:effectLst/>
                <a:latin typeface="Arial Black" pitchFamily="34" charset="0"/>
              </a:rPr>
            </a:br>
            <a:r>
              <a:rPr lang="ru-RU" sz="4400" b="1" dirty="0" smtClean="0">
                <a:solidFill>
                  <a:srgbClr val="FFCC00"/>
                </a:solidFill>
                <a:effectLst/>
                <a:latin typeface="Arial Black" pitchFamily="34" charset="0"/>
              </a:rPr>
              <a:t/>
            </a:r>
            <a:br>
              <a:rPr lang="ru-RU" sz="4400" b="1" dirty="0" smtClean="0">
                <a:solidFill>
                  <a:srgbClr val="FFCC00"/>
                </a:solidFill>
                <a:effectLst/>
                <a:latin typeface="Arial Black" pitchFamily="34" charset="0"/>
              </a:rPr>
            </a:br>
            <a:r>
              <a:rPr lang="ru-RU" sz="4400" dirty="0">
                <a:latin typeface="Arial Black" pitchFamily="34" charset="0"/>
              </a:rPr>
              <a:t/>
            </a:r>
            <a:br>
              <a:rPr lang="ru-RU" sz="4400" dirty="0">
                <a:latin typeface="Arial Black" pitchFamily="34" charset="0"/>
              </a:rPr>
            </a:br>
            <a:r>
              <a:rPr lang="ru-RU" sz="40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>Лабораторная </a:t>
            </a:r>
            <a:br>
              <a:rPr lang="ru-RU" sz="40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</a:br>
            <a:r>
              <a:rPr lang="ru-RU" sz="4000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>диагностика</a:t>
            </a:r>
            <a:r>
              <a:rPr lang="ru-RU" sz="31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/>
            </a:r>
            <a:br>
              <a:rPr lang="ru-RU" sz="31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</a:br>
            <a:r>
              <a:rPr lang="ru-RU" sz="3100" b="1" i="1" dirty="0" smtClean="0">
                <a:solidFill>
                  <a:srgbClr val="663300"/>
                </a:solidFill>
                <a:latin typeface="Baskerville Old Face" pitchFamily="18" charset="0"/>
              </a:rPr>
              <a:t/>
            </a:r>
            <a:br>
              <a:rPr lang="ru-RU" sz="3100" b="1" i="1" dirty="0" smtClean="0">
                <a:solidFill>
                  <a:srgbClr val="663300"/>
                </a:solidFill>
                <a:latin typeface="Baskerville Old Face" pitchFamily="18" charset="0"/>
              </a:rPr>
            </a:br>
            <a:r>
              <a:rPr lang="ru-RU" sz="3100" b="1" i="1" dirty="0" smtClean="0">
                <a:solidFill>
                  <a:srgbClr val="663300"/>
                </a:solidFill>
                <a:latin typeface="Baskerville Old Face" pitchFamily="18" charset="0"/>
              </a:rPr>
              <a:t/>
            </a:r>
            <a:br>
              <a:rPr lang="ru-RU" sz="3100" b="1" i="1" dirty="0" smtClean="0">
                <a:solidFill>
                  <a:srgbClr val="663300"/>
                </a:solidFill>
                <a:latin typeface="Baskerville Old Face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Обучение - </a:t>
            </a:r>
            <a:br>
              <a:rPr lang="ru-RU" sz="3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Arial Black" pitchFamily="34" charset="0"/>
              </a:rPr>
              <a:t>2 года 10 месяцев</a:t>
            </a:r>
            <a:r>
              <a:rPr lang="ru-RU" sz="5100" b="1" dirty="0">
                <a:solidFill>
                  <a:srgbClr val="FFCC00"/>
                </a:solidFill>
                <a:latin typeface="Baskerville Old Face" pitchFamily="18" charset="0"/>
              </a:rPr>
              <a:t/>
            </a:r>
            <a:br>
              <a:rPr lang="ru-RU" sz="5100" b="1" dirty="0">
                <a:solidFill>
                  <a:srgbClr val="FFCC00"/>
                </a:solidFill>
                <a:latin typeface="Baskerville Old Face" pitchFamily="18" charset="0"/>
              </a:rPr>
            </a:br>
            <a:endParaRPr lang="ru-RU" sz="4400" b="1" dirty="0">
              <a:solidFill>
                <a:srgbClr val="FFCC00"/>
              </a:solidFill>
              <a:latin typeface="Baskerville Old Face" pitchFamily="18" charset="0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0034" y="2714620"/>
            <a:ext cx="8064500" cy="3744913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endParaRPr lang="ru-RU" sz="2800" b="1" i="1" dirty="0">
              <a:solidFill>
                <a:srgbClr val="663300"/>
              </a:solidFill>
              <a:latin typeface="Baskerville Old Face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Квалификация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выпускника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</a:p>
          <a:p>
            <a:pPr algn="ctr">
              <a:lnSpc>
                <a:spcPct val="80000"/>
              </a:lnSpc>
            </a:pPr>
            <a:endParaRPr lang="ru-RU" sz="28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МЕДИЦИНСКИЙ 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ЛАБОРАТОРНЫЙ ТЕХНИК</a:t>
            </a:r>
          </a:p>
          <a:p>
            <a:pPr algn="ctr">
              <a:lnSpc>
                <a:spcPct val="80000"/>
              </a:lnSpc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latin typeface="Arial Black" pitchFamily="34" charset="0"/>
              </a:rPr>
              <a:t>Зачисление – по аттестату:</a:t>
            </a:r>
          </a:p>
          <a:p>
            <a:pPr>
              <a:lnSpc>
                <a:spcPct val="80000"/>
              </a:lnSpc>
            </a:pPr>
            <a:r>
              <a:rPr lang="ru-RU" sz="2800" b="1" dirty="0" smtClean="0">
                <a:latin typeface="Arial Black" pitchFamily="34" charset="0"/>
              </a:rPr>
              <a:t>средний балл + оценка по биологии из аттестата</a:t>
            </a:r>
          </a:p>
          <a:p>
            <a:pPr>
              <a:lnSpc>
                <a:spcPct val="80000"/>
              </a:lnSpc>
              <a:buFont typeface="Wingdings" pitchFamily="2" charset="2"/>
              <a:buChar char="u"/>
            </a:pPr>
            <a:endParaRPr lang="ru-RU" sz="2800" b="1" i="1" dirty="0">
              <a:solidFill>
                <a:srgbClr val="663300"/>
              </a:solidFill>
              <a:latin typeface="Baskerville Old Face" pitchFamily="18" charset="0"/>
            </a:endParaRPr>
          </a:p>
        </p:txBody>
      </p:sp>
      <p:pic>
        <p:nvPicPr>
          <p:cNvPr id="9218" name="Picture 2" descr="http://m.2-999-999.ru/files/image/news/img10040813232252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085"/>
            <a:ext cx="4000528" cy="2983828"/>
          </a:xfrm>
          <a:prstGeom prst="rect">
            <a:avLst/>
          </a:prstGeom>
          <a:noFill/>
        </p:spPr>
      </p:pic>
      <p:pic>
        <p:nvPicPr>
          <p:cNvPr id="5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4" cstate="print"/>
          <a:srcRect l="24606" t="5468" r="24606" b="5468"/>
          <a:stretch>
            <a:fillRect/>
          </a:stretch>
        </p:blipFill>
        <p:spPr bwMode="auto">
          <a:xfrm>
            <a:off x="0" y="5761490"/>
            <a:ext cx="1111601" cy="10965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357158" y="571480"/>
            <a:ext cx="842645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ru-RU" sz="1600" b="1" dirty="0" smtClean="0"/>
          </a:p>
          <a:p>
            <a:pPr algn="ctr"/>
            <a:endParaRPr lang="ru-RU" sz="1600" b="1" dirty="0" smtClean="0"/>
          </a:p>
          <a:p>
            <a:pPr algn="ctr"/>
            <a:endParaRPr lang="ru-RU" sz="1600" b="1" dirty="0" smtClean="0"/>
          </a:p>
          <a:p>
            <a:pPr algn="ctr"/>
            <a:endParaRPr lang="ru-RU" sz="1600" b="1" dirty="0" smtClean="0"/>
          </a:p>
          <a:p>
            <a:pPr algn="ctr"/>
            <a:endParaRPr lang="ru-RU" sz="1600" b="1" dirty="0" smtClean="0"/>
          </a:p>
          <a:p>
            <a:pPr algn="ctr"/>
            <a:endParaRPr lang="ru-RU" sz="1600" b="1" dirty="0" smtClean="0"/>
          </a:p>
          <a:p>
            <a:pPr algn="ctr"/>
            <a:endParaRPr lang="ru-RU" sz="2800" b="1" dirty="0"/>
          </a:p>
          <a:p>
            <a:endParaRPr lang="ru-RU" sz="2400" b="1" dirty="0"/>
          </a:p>
          <a:p>
            <a:pPr algn="ctr"/>
            <a:r>
              <a:rPr lang="ru-RU" sz="2400" b="1" dirty="0"/>
              <a:t> </a:t>
            </a:r>
            <a:endParaRPr lang="ru-RU" sz="3200" b="1" dirty="0">
              <a:solidFill>
                <a:srgbClr val="FFCC00"/>
              </a:solidFill>
            </a:endParaRPr>
          </a:p>
        </p:txBody>
      </p:sp>
      <p:pic>
        <p:nvPicPr>
          <p:cNvPr id="124933" name="Picture 5" descr="P316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357430"/>
            <a:ext cx="3071833" cy="32861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0"/>
            <a:ext cx="8286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u="sng" dirty="0" smtClean="0">
                <a:solidFill>
                  <a:srgbClr val="FFFF00"/>
                </a:solidFill>
              </a:rPr>
              <a:t>Основные дисциплины:</a:t>
            </a:r>
          </a:p>
          <a:p>
            <a:pPr lvl="0" algn="ctr"/>
            <a:r>
              <a:rPr lang="ru-RU" sz="1600" b="1" dirty="0" smtClean="0">
                <a:solidFill>
                  <a:prstClr val="white"/>
                </a:solidFill>
              </a:rPr>
              <a:t>Теория и практика лабораторных гематологических исследований</a:t>
            </a:r>
          </a:p>
          <a:p>
            <a:pPr lvl="0" algn="ctr"/>
            <a:r>
              <a:rPr lang="ru-RU" sz="1600" b="1" dirty="0" smtClean="0">
                <a:solidFill>
                  <a:prstClr val="white"/>
                </a:solidFill>
              </a:rPr>
              <a:t>Теория и практика микробиологических лабораторных исследований</a:t>
            </a:r>
          </a:p>
          <a:p>
            <a:pPr lvl="0" algn="ctr"/>
            <a:r>
              <a:rPr lang="ru-RU" sz="1600" b="1" dirty="0" smtClean="0">
                <a:solidFill>
                  <a:prstClr val="white"/>
                </a:solidFill>
              </a:rPr>
              <a:t>Теория и практика биохимических лабораторных исследований</a:t>
            </a:r>
          </a:p>
          <a:p>
            <a:pPr lvl="0" algn="ctr"/>
            <a:r>
              <a:rPr lang="ru-RU" sz="1600" b="1" dirty="0" smtClean="0">
                <a:solidFill>
                  <a:prstClr val="white"/>
                </a:solidFill>
              </a:rPr>
              <a:t>Теория и практика гистологических лабораторных исследований</a:t>
            </a:r>
          </a:p>
          <a:p>
            <a:pPr lvl="0" algn="ctr"/>
            <a:endParaRPr lang="ru-RU" sz="1600" b="1" dirty="0" smtClean="0">
              <a:solidFill>
                <a:prstClr val="white"/>
              </a:solidFill>
            </a:endParaRPr>
          </a:p>
          <a:p>
            <a:pPr lvl="0" algn="ctr"/>
            <a:r>
              <a:rPr lang="ru-RU" sz="1600" b="1" dirty="0" smtClean="0">
                <a:solidFill>
                  <a:srgbClr val="FFFF00"/>
                </a:solidFill>
              </a:rPr>
              <a:t>Занятия проводятся в оборудованных учебных лабораториях колледжа , а профессиональные практики -  в лабораториях различного профиля лечебно-профилактических учреждений города Новосибирска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http://ilab.xmedtest.net/sites/default/files/u80/03_big.jpg"/>
          <p:cNvPicPr>
            <a:picLocks noChangeAspect="1" noChangeArrowheads="1"/>
          </p:cNvPicPr>
          <p:nvPr/>
        </p:nvPicPr>
        <p:blipFill>
          <a:blip r:embed="rId3" cstate="print"/>
          <a:srcRect b="-4840"/>
          <a:stretch>
            <a:fillRect/>
          </a:stretch>
        </p:blipFill>
        <p:spPr bwMode="auto">
          <a:xfrm>
            <a:off x="4572000" y="2357430"/>
            <a:ext cx="4214842" cy="4718410"/>
          </a:xfrm>
          <a:prstGeom prst="rect">
            <a:avLst/>
          </a:prstGeom>
          <a:noFill/>
        </p:spPr>
      </p:pic>
      <p:sp>
        <p:nvSpPr>
          <p:cNvPr id="7172" name="AutoShape 4" descr="http://www.pvdc.ru/sites/default/files/u2/iss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http://www.pvdc.ru/sites/default/files/u2/iss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285992"/>
            <a:ext cx="4571996" cy="4357718"/>
          </a:xfrm>
          <a:prstGeom prst="rect">
            <a:avLst/>
          </a:prstGeom>
          <a:noFill/>
        </p:spPr>
      </p:pic>
      <p:pic>
        <p:nvPicPr>
          <p:cNvPr id="8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5" cstate="print"/>
          <a:srcRect l="24606" t="5468" r="24606" b="5468"/>
          <a:stretch>
            <a:fillRect/>
          </a:stretch>
        </p:blipFill>
        <p:spPr bwMode="auto">
          <a:xfrm>
            <a:off x="1" y="5941944"/>
            <a:ext cx="928662" cy="91605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28"/>
            <a:ext cx="3328982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>Медицинский </a:t>
            </a:r>
            <a:r>
              <a:rPr lang="ru-RU" sz="2000" b="1" dirty="0">
                <a:solidFill>
                  <a:srgbClr val="FFFF00"/>
                </a:solidFill>
                <a:latin typeface="Arial Black" pitchFamily="34" charset="0"/>
              </a:rPr>
              <a:t>лабораторный </a:t>
            </a: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>техник владеет</a:t>
            </a:r>
            <a:endParaRPr lang="ru-RU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1000108"/>
            <a:ext cx="8820472" cy="507476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Всеми  видами</a:t>
            </a:r>
          </a:p>
          <a:p>
            <a:pPr>
              <a:lnSpc>
                <a:spcPct val="80000"/>
              </a:lnSpc>
              <a:buNone/>
            </a:pPr>
            <a:r>
              <a:rPr lang="ru-RU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исследований биологических</a:t>
            </a:r>
          </a:p>
          <a:p>
            <a:pPr>
              <a:lnSpc>
                <a:spcPct val="80000"/>
              </a:lnSpc>
              <a:buNone/>
            </a:pPr>
            <a:r>
              <a:rPr lang="ru-RU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жидкостей </a:t>
            </a:r>
            <a:r>
              <a:rPr lang="ru-RU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организма</a:t>
            </a:r>
          </a:p>
          <a:p>
            <a:pPr>
              <a:lnSpc>
                <a:spcPct val="80000"/>
              </a:lnSpc>
              <a:buNone/>
            </a:pPr>
            <a:endParaRPr lang="ru-RU" sz="1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ru-RU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Навыками исследований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объектов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окружающей среды ,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пищевых  продуктов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и  многих других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  их биологическую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безопасность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ru-RU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 Работает на современном</a:t>
            </a:r>
          </a:p>
          <a:p>
            <a:pPr>
              <a:lnSpc>
                <a:spcPct val="80000"/>
              </a:lnSpc>
              <a:buNone/>
            </a:pPr>
            <a:r>
              <a:rPr lang="ru-RU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оборудовании  в отлично</a:t>
            </a:r>
          </a:p>
          <a:p>
            <a:pPr>
              <a:lnSpc>
                <a:spcPct val="80000"/>
              </a:lnSpc>
              <a:buNone/>
            </a:pPr>
            <a:r>
              <a:rPr lang="ru-RU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оснащенных лабораториях.</a:t>
            </a:r>
          </a:p>
          <a:p>
            <a:pPr>
              <a:lnSpc>
                <a:spcPct val="80000"/>
              </a:lnSpc>
              <a:buNone/>
            </a:pPr>
            <a:endParaRPr lang="ru-RU" sz="27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2700" b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pic>
        <p:nvPicPr>
          <p:cNvPr id="4" name="Picture 4" descr="00036556"/>
          <p:cNvPicPr>
            <a:picLocks noChangeAspect="1" noChangeArrowheads="1"/>
          </p:cNvPicPr>
          <p:nvPr/>
        </p:nvPicPr>
        <p:blipFill>
          <a:blip r:embed="rId2" cstate="print">
            <a:lum bright="13000" contrast="6000"/>
          </a:blip>
          <a:srcRect/>
          <a:stretch>
            <a:fillRect/>
          </a:stretch>
        </p:blipFill>
        <p:spPr bwMode="auto">
          <a:xfrm>
            <a:off x="214282" y="4819314"/>
            <a:ext cx="1500198" cy="1895834"/>
          </a:xfrm>
          <a:prstGeom prst="rect">
            <a:avLst/>
          </a:prstGeom>
          <a:noFill/>
        </p:spPr>
      </p:pic>
      <p:pic>
        <p:nvPicPr>
          <p:cNvPr id="5122" name="Picture 2" descr="http://www.scienceparkillinois.net/sites/default/files/gallery/Microbiology%20lab%20VDS%20Chica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4857760"/>
            <a:ext cx="2876952" cy="1842237"/>
          </a:xfrm>
          <a:prstGeom prst="rect">
            <a:avLst/>
          </a:prstGeom>
          <a:noFill/>
        </p:spPr>
      </p:pic>
      <p:pic>
        <p:nvPicPr>
          <p:cNvPr id="9" name="Picture 4" descr="http://diagnozlab.com/wp-content/uploads/2015/12/3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4857760"/>
            <a:ext cx="2060712" cy="178595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000496" y="0"/>
            <a:ext cx="60896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Лабораторная диагностика в медицине</a:t>
            </a:r>
          </a:p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является обязательной  и  незаменимой:</a:t>
            </a:r>
          </a:p>
          <a:p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628" y="857233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 диагностике </a:t>
            </a:r>
          </a:p>
          <a:p>
            <a:r>
              <a:rPr lang="ru-RU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(установлении диагноза заболеваний)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929190" y="2071678"/>
            <a:ext cx="6572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 лечении заболеваний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(для оценки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результативности  проводимого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лечения)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29190" y="3357561"/>
            <a:ext cx="4643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 профилактике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(предупреждении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заболеваний)</a:t>
            </a:r>
          </a:p>
        </p:txBody>
      </p:sp>
      <p:pic>
        <p:nvPicPr>
          <p:cNvPr id="14" name="Рисунок 13" descr="лабораторна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4857760"/>
            <a:ext cx="2320786" cy="1857388"/>
          </a:xfrm>
          <a:prstGeom prst="rect">
            <a:avLst/>
          </a:prstGeom>
        </p:spPr>
      </p:pic>
      <p:pic>
        <p:nvPicPr>
          <p:cNvPr id="15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6" cstate="print"/>
          <a:srcRect l="24606" t="5468" r="24606" b="5468"/>
          <a:stretch>
            <a:fillRect/>
          </a:stretch>
        </p:blipFill>
        <p:spPr bwMode="auto">
          <a:xfrm>
            <a:off x="7858148" y="3714752"/>
            <a:ext cx="1111601" cy="10965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894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Занятия  в  учебных  лабораториях  колледжа.  Отработка практических навыков в условиях, максимально приближенных к реальным.  Позже будет практика на рабочих местах в медицинских учреждениях любого профиля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90114" name="Picture 2" descr="C:\Users\александр\Downloads\ЛабД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3929090" cy="2500330"/>
          </a:xfrm>
          <a:prstGeom prst="rect">
            <a:avLst/>
          </a:prstGeom>
          <a:noFill/>
        </p:spPr>
      </p:pic>
      <p:pic>
        <p:nvPicPr>
          <p:cNvPr id="5" name="Picture 1" descr="C:\Users\александр\Downloads\Лаб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071546"/>
            <a:ext cx="4929222" cy="3286148"/>
          </a:xfrm>
          <a:prstGeom prst="rect">
            <a:avLst/>
          </a:prstGeom>
          <a:noFill/>
        </p:spPr>
      </p:pic>
      <p:pic>
        <p:nvPicPr>
          <p:cNvPr id="6" name="Picture 1" descr="C:\Users\александр\Downloads\ЛабД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876"/>
            <a:ext cx="3929090" cy="3167084"/>
          </a:xfrm>
          <a:prstGeom prst="rect">
            <a:avLst/>
          </a:prstGeom>
          <a:noFill/>
        </p:spPr>
      </p:pic>
      <p:pic>
        <p:nvPicPr>
          <p:cNvPr id="90115" name="Picture 3" descr="C:\Users\александр\Downloads\ЛабД4.JPG"/>
          <p:cNvPicPr>
            <a:picLocks noChangeAspect="1" noChangeArrowheads="1"/>
          </p:cNvPicPr>
          <p:nvPr/>
        </p:nvPicPr>
        <p:blipFill>
          <a:blip r:embed="rId5" cstate="print"/>
          <a:srcRect r="3588"/>
          <a:stretch>
            <a:fillRect/>
          </a:stretch>
        </p:blipFill>
        <p:spPr bwMode="auto">
          <a:xfrm>
            <a:off x="4107621" y="3500438"/>
            <a:ext cx="4855672" cy="3214710"/>
          </a:xfrm>
          <a:prstGeom prst="rect">
            <a:avLst/>
          </a:prstGeom>
          <a:noFill/>
        </p:spPr>
      </p:pic>
      <p:pic>
        <p:nvPicPr>
          <p:cNvPr id="8" name="Picture 1" descr="C:\Users\александр\Downloads\ЛабД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1071546"/>
            <a:ext cx="4929222" cy="2786082"/>
          </a:xfrm>
          <a:prstGeom prst="rect">
            <a:avLst/>
          </a:prstGeom>
          <a:noFill/>
        </p:spPr>
      </p:pic>
      <p:pic>
        <p:nvPicPr>
          <p:cNvPr id="9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7" cstate="print"/>
          <a:srcRect l="24606" t="5468" r="24606" b="5468"/>
          <a:stretch>
            <a:fillRect/>
          </a:stretch>
        </p:blipFill>
        <p:spPr bwMode="auto">
          <a:xfrm>
            <a:off x="8001024" y="5786454"/>
            <a:ext cx="909492" cy="8971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250825" y="214291"/>
            <a:ext cx="3749671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</a:rPr>
              <a:t>Квалификация </a:t>
            </a:r>
            <a:endParaRPr lang="ru-RU" sz="16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</a:rPr>
              <a:t>медицинского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</a:rPr>
              <a:t>лабораторного </a:t>
            </a:r>
          </a:p>
          <a:p>
            <a:pPr algn="ctr"/>
            <a:r>
              <a:rPr lang="ru-RU" b="1" dirty="0">
                <a:solidFill>
                  <a:srgbClr val="FFFF00"/>
                </a:solidFill>
                <a:latin typeface="Times New Roman" pitchFamily="18" charset="0"/>
              </a:rPr>
              <a:t>техника </a:t>
            </a:r>
            <a:endParaRPr lang="ru-RU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</a:rPr>
              <a:t>позволяет ему 100% трудоустроиться </a:t>
            </a:r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</a:rPr>
              <a:t>в 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</a:rPr>
              <a:t>лабораториях медицинских  учреждений (больниц и поликлиник, диспансеров и пр.: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251520" y="1571612"/>
            <a:ext cx="8496944" cy="741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endParaRPr lang="ru-RU" sz="2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Клинических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Биохимических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Серологических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Гистологических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Микробиологических и др.</a:t>
            </a:r>
          </a:p>
          <a:p>
            <a:pPr>
              <a:buFont typeface="Arial" pitchFamily="34" charset="0"/>
              <a:buChar char="•"/>
            </a:pPr>
            <a:endParaRPr lang="ru-RU" sz="16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 также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 лабораториях 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Центров санитарно-   </a:t>
            </a:r>
          </a:p>
          <a:p>
            <a:pPr>
              <a:buFont typeface="Wingdings" pitchFamily="2" charset="2"/>
              <a:buNone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эпидемиологического 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надзора 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 лабораториях 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судебно-медицинской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экспертизы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Медико-генетических Центрах</a:t>
            </a:r>
            <a:endParaRPr lang="ru-RU" sz="16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 лабораториях  пищевой и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химической     промышленности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и других учреждениях,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где ведется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лабораторны</a:t>
            </a:r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анализ.</a:t>
            </a:r>
          </a:p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Спрос на специалистов данного 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</a:rPr>
              <a:t>профиля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всегда очень </a:t>
            </a:r>
          </a:p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высок!</a:t>
            </a:r>
          </a:p>
          <a:p>
            <a:pPr>
              <a:buFont typeface="Wingdings" pitchFamily="2" charset="2"/>
              <a:buChar char="ü"/>
            </a:pPr>
            <a:endParaRPr lang="ru-RU" sz="2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Font typeface="Wingdings" pitchFamily="2" charset="2"/>
              <a:buNone/>
            </a:pPr>
            <a:endParaRPr lang="ru-RU" sz="20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buFont typeface="Wingdings" pitchFamily="2" charset="2"/>
              <a:buNone/>
            </a:pPr>
            <a:endParaRPr lang="ru-RU" sz="28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2800" b="1" dirty="0">
              <a:latin typeface="Times New Roman" pitchFamily="18" charset="0"/>
            </a:endParaRPr>
          </a:p>
        </p:txBody>
      </p:sp>
      <p:pic>
        <p:nvPicPr>
          <p:cNvPr id="4098" name="Picture 2" descr="http://www.labogen.ru/10_laboratory/equip-pictures/microskop_LeicaDM5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214290"/>
            <a:ext cx="4929222" cy="3000396"/>
          </a:xfrm>
          <a:prstGeom prst="rect">
            <a:avLst/>
          </a:prstGeom>
          <a:noFill/>
        </p:spPr>
      </p:pic>
      <p:pic>
        <p:nvPicPr>
          <p:cNvPr id="4102" name="Picture 6" descr="http://besplodiegplus.ru/articles/wp-content/uploads/2016/10/31409389-trubnoe-besplodie-esli-veroyatnost-zaberemen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286124"/>
            <a:ext cx="4987929" cy="3262290"/>
          </a:xfrm>
          <a:prstGeom prst="rect">
            <a:avLst/>
          </a:prstGeom>
          <a:noFill/>
        </p:spPr>
      </p:pic>
      <p:pic>
        <p:nvPicPr>
          <p:cNvPr id="7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4" cstate="print"/>
          <a:srcRect l="24606" t="5468" r="24606" b="5468"/>
          <a:stretch>
            <a:fillRect/>
          </a:stretch>
        </p:blipFill>
        <p:spPr bwMode="auto">
          <a:xfrm>
            <a:off x="7929586" y="214290"/>
            <a:ext cx="939214" cy="9264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avatars.mds.yandex.net/get-altay/216588/2a0000015b3bac7030938fc735b7fe23a72e/XXL"/>
          <p:cNvPicPr>
            <a:picLocks noChangeAspect="1" noChangeArrowheads="1"/>
          </p:cNvPicPr>
          <p:nvPr/>
        </p:nvPicPr>
        <p:blipFill>
          <a:blip r:embed="rId2" cstate="print">
            <a:lum bright="5000" contrast="40000"/>
          </a:blip>
          <a:srcRect/>
          <a:stretch>
            <a:fillRect/>
          </a:stretch>
        </p:blipFill>
        <p:spPr bwMode="auto">
          <a:xfrm>
            <a:off x="285720" y="261862"/>
            <a:ext cx="8643998" cy="619129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928670"/>
            <a:ext cx="8215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3100" b="1" dirty="0" smtClean="0">
                <a:solidFill>
                  <a:srgbClr val="FFFF00"/>
                </a:solidFill>
              </a:rPr>
              <a:t>                 </a:t>
            </a:r>
          </a:p>
          <a:p>
            <a:pPr marL="342900" indent="-342900" algn="ctr"/>
            <a:endParaRPr lang="ru-RU" sz="3100" b="1" dirty="0" smtClean="0">
              <a:solidFill>
                <a:srgbClr val="FFFF00"/>
              </a:solidFill>
            </a:endParaRPr>
          </a:p>
          <a:p>
            <a:pPr marL="342900" indent="-342900" algn="ctr"/>
            <a:r>
              <a:rPr lang="ru-RU" b="1" dirty="0" smtClean="0">
                <a:solidFill>
                  <a:srgbClr val="FFFF00"/>
                </a:solidFill>
              </a:rPr>
              <a:t>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57166"/>
            <a:ext cx="8643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endParaRPr lang="ru-RU" sz="4000" b="1" dirty="0" smtClean="0">
              <a:solidFill>
                <a:srgbClr val="FFFF00"/>
              </a:solidFill>
            </a:endParaRPr>
          </a:p>
          <a:p>
            <a:pPr marL="342900" indent="-342900"/>
            <a:endParaRPr lang="ru-RU" sz="4000" dirty="0"/>
          </a:p>
        </p:txBody>
      </p:sp>
      <p:pic>
        <p:nvPicPr>
          <p:cNvPr id="60417" name="Picture 1" descr="C:\Users\александр\Downloads\донского 23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8715436" cy="650085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857752" y="2786058"/>
            <a:ext cx="35719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b="1" dirty="0" smtClean="0">
                <a:solidFill>
                  <a:srgbClr val="FFFF00"/>
                </a:solidFill>
              </a:rPr>
              <a:t>Учебный    корпус  </a:t>
            </a:r>
          </a:p>
          <a:p>
            <a:pPr marL="342900" indent="-342900"/>
            <a:r>
              <a:rPr lang="ru-RU" b="1" dirty="0" smtClean="0">
                <a:solidFill>
                  <a:srgbClr val="FFFF00"/>
                </a:solidFill>
              </a:rPr>
              <a:t>по адресу </a:t>
            </a:r>
          </a:p>
          <a:p>
            <a:pPr marL="342900" indent="-342900"/>
            <a:r>
              <a:rPr lang="ru-RU" sz="2400" b="1" dirty="0" smtClean="0">
                <a:solidFill>
                  <a:srgbClr val="FFFF00"/>
                </a:solidFill>
              </a:rPr>
              <a:t>ул.  Д. Донского, 23а </a:t>
            </a:r>
          </a:p>
          <a:p>
            <a:pPr marL="342900" indent="-342900"/>
            <a:r>
              <a:rPr lang="ru-RU" b="1" dirty="0" smtClean="0">
                <a:solidFill>
                  <a:srgbClr val="FFFF00"/>
                </a:solidFill>
              </a:rPr>
              <a:t>У метро «</a:t>
            </a:r>
            <a:r>
              <a:rPr lang="ru-RU" b="1" dirty="0" err="1" smtClean="0">
                <a:solidFill>
                  <a:srgbClr val="FFFF00"/>
                </a:solidFill>
              </a:rPr>
              <a:t>Заельцовская</a:t>
            </a:r>
            <a:endParaRPr lang="ru-RU" b="1" dirty="0" smtClean="0">
              <a:solidFill>
                <a:srgbClr val="FFFF00"/>
              </a:solidFill>
            </a:endParaRPr>
          </a:p>
          <a:p>
            <a:pPr marL="342900" indent="-342900"/>
            <a:endParaRPr lang="ru-RU" b="1" dirty="0" smtClean="0">
              <a:solidFill>
                <a:srgbClr val="FFFF00"/>
              </a:solidFill>
            </a:endParaRPr>
          </a:p>
          <a:p>
            <a:pPr marL="342900" indent="-342900"/>
            <a:r>
              <a:rPr lang="ru-RU" b="1" dirty="0" smtClean="0">
                <a:solidFill>
                  <a:srgbClr val="FFFF00"/>
                </a:solidFill>
              </a:rPr>
              <a:t>  </a:t>
            </a:r>
            <a:r>
              <a:rPr lang="ru-RU" sz="2000" b="1" dirty="0" smtClean="0">
                <a:solidFill>
                  <a:srgbClr val="FFFF00"/>
                </a:solidFill>
              </a:rPr>
              <a:t>Факультеты «Стоматология»,</a:t>
            </a:r>
          </a:p>
          <a:p>
            <a:pPr marL="342900" indent="-342900"/>
            <a:r>
              <a:rPr lang="ru-RU" sz="2000" b="1" dirty="0" smtClean="0">
                <a:solidFill>
                  <a:srgbClr val="FFFF00"/>
                </a:solidFill>
              </a:rPr>
              <a:t>«Лабораторная диагностика»,</a:t>
            </a:r>
          </a:p>
          <a:p>
            <a:pPr marL="342900" indent="-342900"/>
            <a:endParaRPr lang="ru-RU" sz="2000" b="1" dirty="0" smtClean="0">
              <a:solidFill>
                <a:srgbClr val="FFFF00"/>
              </a:solidFill>
            </a:endParaRPr>
          </a:p>
          <a:p>
            <a:pPr marL="342900" indent="-342900"/>
            <a:r>
              <a:rPr lang="ru-RU" sz="2000" b="1" dirty="0" smtClean="0">
                <a:solidFill>
                  <a:srgbClr val="FFFF00"/>
                </a:solidFill>
              </a:rPr>
              <a:t>       В этом же  корпусе – </a:t>
            </a:r>
          </a:p>
          <a:p>
            <a:pPr marL="342900" indent="-342900"/>
            <a:r>
              <a:rPr lang="ru-RU" sz="2000" b="1" dirty="0" smtClean="0">
                <a:solidFill>
                  <a:srgbClr val="FFFF00"/>
                </a:solidFill>
              </a:rPr>
              <a:t>общежитие и библиотека</a:t>
            </a:r>
            <a:endParaRPr lang="ru-RU" sz="2000" dirty="0"/>
          </a:p>
        </p:txBody>
      </p:sp>
      <p:pic>
        <p:nvPicPr>
          <p:cNvPr id="7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4" cstate="print"/>
          <a:srcRect l="24606" t="5468" r="24606" b="5468"/>
          <a:stretch>
            <a:fillRect/>
          </a:stretch>
        </p:blipFill>
        <p:spPr bwMode="auto">
          <a:xfrm>
            <a:off x="214282" y="5500702"/>
            <a:ext cx="1188878" cy="11727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687388" y="177800"/>
            <a:ext cx="7772400" cy="2822572"/>
          </a:xfrm>
        </p:spPr>
        <p:txBody>
          <a:bodyPr>
            <a:noAutofit/>
          </a:bodyPr>
          <a:lstStyle/>
          <a:p>
            <a:pPr algn="ctr">
              <a:lnSpc>
                <a:spcPct val="101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2000" b="1" dirty="0" err="1" smtClean="0">
                <a:solidFill>
                  <a:srgbClr val="FFFF00"/>
                </a:solidFill>
                <a:effectLst/>
              </a:rPr>
              <a:t>Приглашаем</a:t>
            </a:r>
            <a:r>
              <a:rPr lang="en-GB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GB" sz="2000" b="1" dirty="0" err="1" smtClean="0">
                <a:solidFill>
                  <a:srgbClr val="FFFF00"/>
                </a:solidFill>
                <a:effectLst/>
              </a:rPr>
              <a:t>выпускников</a:t>
            </a:r>
            <a:r>
              <a:rPr lang="en-GB" sz="2000" b="1" dirty="0" smtClean="0">
                <a:solidFill>
                  <a:srgbClr val="FFFF00"/>
                </a:solidFill>
                <a:effectLst/>
              </a:rPr>
              <a:t> </a:t>
            </a:r>
            <a:br>
              <a:rPr lang="en-GB" sz="2000" b="1" dirty="0" smtClean="0">
                <a:solidFill>
                  <a:srgbClr val="FFFF00"/>
                </a:solidFill>
                <a:effectLst/>
              </a:rPr>
            </a:br>
            <a:r>
              <a:rPr lang="en-GB" sz="2000" b="1" dirty="0" smtClean="0">
                <a:solidFill>
                  <a:srgbClr val="FFFF00"/>
                </a:solidFill>
                <a:effectLst/>
              </a:rPr>
              <a:t>11</a:t>
            </a:r>
            <a:r>
              <a:rPr lang="ru-RU" sz="2000" b="1" dirty="0" smtClean="0">
                <a:solidFill>
                  <a:srgbClr val="FFFF00"/>
                </a:solidFill>
                <a:effectLst/>
              </a:rPr>
              <a:t>-</a:t>
            </a:r>
            <a:r>
              <a:rPr lang="ru-RU" sz="2000" b="1" dirty="0" err="1" smtClean="0">
                <a:solidFill>
                  <a:srgbClr val="FFFF00"/>
                </a:solidFill>
                <a:effectLst/>
              </a:rPr>
              <a:t>х</a:t>
            </a:r>
            <a:r>
              <a:rPr lang="en-GB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GB" sz="2000" b="1" dirty="0" err="1" smtClean="0">
                <a:solidFill>
                  <a:srgbClr val="FFFF00"/>
                </a:solidFill>
                <a:effectLst/>
              </a:rPr>
              <a:t>классов</a:t>
            </a:r>
            <a:r>
              <a:rPr lang="en-GB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GB" sz="2000" b="1" dirty="0" err="1" smtClean="0">
                <a:solidFill>
                  <a:srgbClr val="FFFF00"/>
                </a:solidFill>
                <a:effectLst/>
              </a:rPr>
              <a:t>для</a:t>
            </a:r>
            <a:r>
              <a:rPr lang="en-GB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GB" sz="2000" b="1" dirty="0" err="1" smtClean="0">
                <a:solidFill>
                  <a:srgbClr val="FFFF00"/>
                </a:solidFill>
                <a:effectLst/>
              </a:rPr>
              <a:t>обучения</a:t>
            </a:r>
            <a:r>
              <a:rPr lang="en-GB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GB" sz="2000" b="1" dirty="0" err="1" smtClean="0">
                <a:solidFill>
                  <a:srgbClr val="FFFF00"/>
                </a:solidFill>
                <a:effectLst/>
              </a:rPr>
              <a:t>медицинским</a:t>
            </a:r>
            <a:r>
              <a:rPr lang="en-GB" sz="2000" b="1" dirty="0" smtClean="0">
                <a:solidFill>
                  <a:srgbClr val="FFFF00"/>
                </a:solidFill>
                <a:effectLst/>
              </a:rPr>
              <a:t> </a:t>
            </a:r>
            <a:r>
              <a:rPr lang="en-GB" sz="2000" b="1" dirty="0" err="1" smtClean="0">
                <a:solidFill>
                  <a:srgbClr val="FFFF00"/>
                </a:solidFill>
                <a:effectLst/>
              </a:rPr>
              <a:t>профессиям</a:t>
            </a:r>
            <a:r>
              <a:rPr lang="en-GB" sz="2000" b="1" dirty="0" smtClean="0">
                <a:solidFill>
                  <a:srgbClr val="FFFF00"/>
                </a:solidFill>
                <a:effectLst/>
              </a:rPr>
              <a:t>!</a:t>
            </a:r>
            <a:r>
              <a:rPr lang="ru-RU" sz="2000" b="1" dirty="0" smtClean="0">
                <a:solidFill>
                  <a:srgbClr val="FFFF00"/>
                </a:solidFill>
                <a:effectLst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effectLst/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ДОКУМЕНТЫ ДЛЯ ПОСТУПЛЕНИЯ: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1</a:t>
            </a:r>
            <a:r>
              <a:rPr lang="ru-RU" sz="2000" b="1" dirty="0" smtClean="0">
                <a:solidFill>
                  <a:schemeClr val="tx1"/>
                </a:solidFill>
              </a:rPr>
              <a:t>. Паспорт + копия  разворота с фото и прописки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2. Аттестат за 11 классов + копия с приложением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3. 4 фото 3х4 см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4.  медицинская справка ( форма 086-У) </a:t>
            </a:r>
            <a:r>
              <a:rPr lang="en-GB" sz="2000" b="1" dirty="0" smtClean="0">
                <a:solidFill>
                  <a:srgbClr val="FFFF00"/>
                </a:solidFill>
                <a:effectLst/>
              </a:rPr>
              <a:t/>
            </a:r>
            <a:br>
              <a:rPr lang="en-GB" sz="2000" b="1" dirty="0" smtClean="0">
                <a:solidFill>
                  <a:srgbClr val="FFFF00"/>
                </a:solidFill>
                <a:effectLst/>
              </a:rPr>
            </a:br>
            <a:r>
              <a:rPr lang="en-GB" sz="1800" dirty="0" smtClean="0">
                <a:solidFill>
                  <a:srgbClr val="5C8526"/>
                </a:solidFill>
                <a:effectLst/>
              </a:rPr>
              <a:t> 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684213" y="2714620"/>
            <a:ext cx="8136259" cy="3629030"/>
          </a:xfrm>
          <a:ln>
            <a:solidFill>
              <a:schemeClr val="accent1"/>
            </a:solidFill>
          </a:ln>
        </p:spPr>
        <p:txBody>
          <a:bodyPr anchor="ctr">
            <a:normAutofit fontScale="85000" lnSpcReduction="20000"/>
          </a:bodyPr>
          <a:lstStyle/>
          <a:p>
            <a:pPr marL="0" indent="0" algn="ctr" eaLnBrk="1">
              <a:lnSpc>
                <a:spcPct val="95000"/>
              </a:lnSpc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 err="1" smtClean="0"/>
              <a:t>Адрес</a:t>
            </a:r>
            <a:r>
              <a:rPr lang="en-GB" dirty="0" smtClean="0"/>
              <a:t> </a:t>
            </a:r>
            <a:r>
              <a:rPr lang="en-GB" dirty="0" err="1" smtClean="0"/>
              <a:t>приемной</a:t>
            </a:r>
            <a:r>
              <a:rPr lang="en-GB" dirty="0" smtClean="0"/>
              <a:t> </a:t>
            </a:r>
            <a:r>
              <a:rPr lang="en-GB" dirty="0" err="1" smtClean="0"/>
              <a:t>комиссии</a:t>
            </a:r>
            <a:r>
              <a:rPr lang="en-GB" dirty="0" smtClean="0"/>
              <a:t>:</a:t>
            </a:r>
          </a:p>
          <a:p>
            <a:pPr marL="0" indent="0" algn="ctr" eaLnBrk="1">
              <a:lnSpc>
                <a:spcPct val="95000"/>
              </a:lnSpc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 smtClean="0"/>
              <a:t>г. </a:t>
            </a:r>
            <a:r>
              <a:rPr lang="en-GB" dirty="0" err="1" smtClean="0"/>
              <a:t>Новосибирск</a:t>
            </a:r>
            <a:r>
              <a:rPr lang="en-GB" dirty="0" smtClean="0"/>
              <a:t>,</a:t>
            </a:r>
          </a:p>
          <a:p>
            <a:pPr marL="0" indent="0" algn="ctr" eaLnBrk="1">
              <a:lnSpc>
                <a:spcPct val="95000"/>
              </a:lnSpc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b="1" dirty="0" err="1" smtClean="0">
                <a:solidFill>
                  <a:srgbClr val="FFFF00"/>
                </a:solidFill>
              </a:rPr>
              <a:t>ул</a:t>
            </a:r>
            <a:r>
              <a:rPr lang="en-GB" b="1" dirty="0" smtClean="0">
                <a:solidFill>
                  <a:srgbClr val="FFFF00"/>
                </a:solidFill>
              </a:rPr>
              <a:t>.</a:t>
            </a:r>
            <a:r>
              <a:rPr lang="ru-RU" b="1" dirty="0" smtClean="0">
                <a:solidFill>
                  <a:srgbClr val="FFFF00"/>
                </a:solidFill>
              </a:rPr>
              <a:t> М. Перевозчикова, 2</a:t>
            </a:r>
            <a:endParaRPr lang="en-GB" b="1" dirty="0" smtClean="0">
              <a:solidFill>
                <a:srgbClr val="FFFF00"/>
              </a:solidFill>
            </a:endParaRPr>
          </a:p>
          <a:p>
            <a:pPr marL="0" indent="0" algn="ctr" eaLnBrk="1">
              <a:lnSpc>
                <a:spcPct val="95000"/>
              </a:lnSpc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dirty="0" smtClean="0"/>
              <a:t>Площадь Калинина</a:t>
            </a:r>
            <a:endParaRPr lang="en-GB" dirty="0" smtClean="0"/>
          </a:p>
          <a:p>
            <a:pPr marL="0" indent="0" algn="ctr" eaLnBrk="1">
              <a:lnSpc>
                <a:spcPct val="95000"/>
              </a:lnSpc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 err="1" smtClean="0"/>
              <a:t>Станция</a:t>
            </a:r>
            <a:r>
              <a:rPr lang="en-GB" dirty="0" smtClean="0"/>
              <a:t> </a:t>
            </a:r>
            <a:r>
              <a:rPr lang="en-GB" dirty="0" err="1" smtClean="0"/>
              <a:t>метрополитена</a:t>
            </a:r>
            <a:r>
              <a:rPr lang="en-GB" dirty="0" smtClean="0"/>
              <a:t> «</a:t>
            </a:r>
            <a:r>
              <a:rPr lang="ru-RU" dirty="0" err="1" smtClean="0"/>
              <a:t>Заельцовская</a:t>
            </a:r>
            <a:r>
              <a:rPr lang="en-GB" dirty="0" smtClean="0"/>
              <a:t>»</a:t>
            </a:r>
          </a:p>
          <a:p>
            <a:pPr marL="0" indent="0" algn="ctr" eaLnBrk="1">
              <a:lnSpc>
                <a:spcPct val="95000"/>
              </a:lnSpc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 err="1" smtClean="0"/>
              <a:t>тел</a:t>
            </a:r>
            <a:r>
              <a:rPr lang="en-GB" dirty="0" smtClean="0"/>
              <a:t>. 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226-34-07</a:t>
            </a:r>
            <a:endParaRPr lang="en-GB" b="1" dirty="0" smtClean="0">
              <a:solidFill>
                <a:srgbClr val="FFFF00"/>
              </a:solidFill>
            </a:endParaRPr>
          </a:p>
          <a:p>
            <a:pPr marL="0" indent="0" algn="ctr" eaLnBrk="1">
              <a:lnSpc>
                <a:spcPct val="95000"/>
              </a:lnSpc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 err="1" smtClean="0"/>
              <a:t>Адрес</a:t>
            </a:r>
            <a:r>
              <a:rPr lang="en-GB" dirty="0" smtClean="0"/>
              <a:t> </a:t>
            </a:r>
            <a:r>
              <a:rPr lang="en-GB" dirty="0" err="1" smtClean="0"/>
              <a:t>сайта</a:t>
            </a:r>
            <a:r>
              <a:rPr lang="en-GB" dirty="0" smtClean="0"/>
              <a:t>: </a:t>
            </a:r>
            <a:r>
              <a:rPr lang="en-US" b="1" dirty="0" smtClean="0">
                <a:solidFill>
                  <a:srgbClr val="FFFF00"/>
                </a:solidFill>
              </a:rPr>
              <a:t>www.medik-</a:t>
            </a:r>
            <a:r>
              <a:rPr lang="en-GB" b="1" dirty="0" smtClean="0">
                <a:solidFill>
                  <a:srgbClr val="FFFF00"/>
                </a:solidFill>
              </a:rPr>
              <a:t>spo.ru</a:t>
            </a:r>
            <a:endParaRPr lang="en-GB" b="1" dirty="0" smtClean="0">
              <a:solidFill>
                <a:srgbClr val="FFFF00"/>
              </a:solidFill>
              <a:hlinkClick r:id="rId3"/>
            </a:endParaRPr>
          </a:p>
          <a:p>
            <a:pPr marL="0" indent="0" algn="ctr" eaLnBrk="1">
              <a:lnSpc>
                <a:spcPct val="95000"/>
              </a:lnSpc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 err="1" smtClean="0"/>
              <a:t>Прием</a:t>
            </a:r>
            <a:r>
              <a:rPr lang="en-GB" dirty="0" smtClean="0"/>
              <a:t> </a:t>
            </a:r>
            <a:r>
              <a:rPr lang="en-GB" dirty="0" err="1" smtClean="0"/>
              <a:t>документов</a:t>
            </a:r>
            <a:r>
              <a:rPr lang="en-GB" dirty="0" smtClean="0"/>
              <a:t> </a:t>
            </a:r>
            <a:r>
              <a:rPr lang="en-GB" b="1" dirty="0" smtClean="0"/>
              <a:t>с </a:t>
            </a:r>
            <a:r>
              <a:rPr lang="ru-RU" b="1" dirty="0" smtClean="0"/>
              <a:t>21</a:t>
            </a:r>
            <a:r>
              <a:rPr lang="en-GB" b="1" dirty="0" smtClean="0"/>
              <a:t> </a:t>
            </a:r>
            <a:r>
              <a:rPr lang="en-GB" b="1" dirty="0" err="1" smtClean="0"/>
              <a:t>июня</a:t>
            </a:r>
            <a:r>
              <a:rPr lang="en-GB" b="1" dirty="0" smtClean="0"/>
              <a:t> 20</a:t>
            </a:r>
            <a:r>
              <a:rPr lang="ru-RU" b="1" dirty="0" smtClean="0"/>
              <a:t>2</a:t>
            </a:r>
            <a:r>
              <a:rPr lang="en-GB" b="1" dirty="0" smtClean="0"/>
              <a:t>1 г.</a:t>
            </a:r>
            <a:endParaRPr lang="ru-RU" b="1" dirty="0" smtClean="0"/>
          </a:p>
          <a:p>
            <a:pPr marL="0" indent="0" algn="ctr">
              <a:lnSpc>
                <a:spcPct val="95000"/>
              </a:lnSpc>
              <a:spcAft>
                <a:spcPct val="0"/>
              </a:spcAft>
              <a:buClr>
                <a:srgbClr val="000000"/>
              </a:buClr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dirty="0" smtClean="0"/>
              <a:t>О порядке и сроках  приема документов смотрите дополнительно на сайте колледжа в разделе </a:t>
            </a:r>
            <a:r>
              <a:rPr lang="ru-RU" b="1" dirty="0" smtClean="0">
                <a:solidFill>
                  <a:srgbClr val="FFFF00"/>
                </a:solidFill>
              </a:rPr>
              <a:t>«Поступающим»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15 июня 2021</a:t>
            </a:r>
            <a:endParaRPr lang="en-GB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4" cstate="print"/>
          <a:srcRect l="24606" t="5468" r="24606" b="5468"/>
          <a:stretch>
            <a:fillRect/>
          </a:stretch>
        </p:blipFill>
        <p:spPr bwMode="auto">
          <a:xfrm>
            <a:off x="8001024" y="214290"/>
            <a:ext cx="939214" cy="9264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hotos.wikimapia.org/p/00/04/83/91/59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501122" cy="621510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3105835"/>
            <a:ext cx="821533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endParaRPr lang="ru-RU" b="1" dirty="0" smtClean="0"/>
          </a:p>
          <a:p>
            <a:pPr marL="342900" indent="-342900" algn="ctr"/>
            <a:endParaRPr lang="ru-RU" b="1" dirty="0" smtClean="0"/>
          </a:p>
          <a:p>
            <a:pPr marL="342900" indent="-342900" algn="ctr"/>
            <a:endParaRPr lang="ru-RU" b="1" dirty="0" smtClean="0"/>
          </a:p>
          <a:p>
            <a:pPr marL="342900" indent="-342900" algn="ctr"/>
            <a:endParaRPr lang="ru-RU" b="1" dirty="0" smtClean="0"/>
          </a:p>
          <a:p>
            <a:pPr marL="342900" indent="-342900" algn="ctr"/>
            <a:endParaRPr lang="ru-RU" b="1" dirty="0" smtClean="0"/>
          </a:p>
          <a:p>
            <a:pPr marL="342900" indent="-342900" algn="ctr"/>
            <a:endParaRPr lang="ru-RU" b="1" dirty="0" smtClean="0"/>
          </a:p>
          <a:p>
            <a:pPr marL="342900" indent="-342900" algn="ctr"/>
            <a:endParaRPr lang="ru-RU" b="1" dirty="0" smtClean="0"/>
          </a:p>
          <a:p>
            <a:pPr marL="342900" indent="-342900" algn="ctr"/>
            <a:r>
              <a:rPr lang="ru-RU" sz="3200" b="1" dirty="0" smtClean="0">
                <a:solidFill>
                  <a:srgbClr val="FFFF00"/>
                </a:solidFill>
              </a:rPr>
              <a:t>»</a:t>
            </a:r>
          </a:p>
        </p:txBody>
      </p:sp>
      <p:pic>
        <p:nvPicPr>
          <p:cNvPr id="59394" name="Picture 2" descr="https://avatars.mds.yandex.net/get-altay/367090/2a000001615b216d87b0b52ff1651c34281e/X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8786874" cy="65008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488" y="3714751"/>
            <a:ext cx="478634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000" b="1" dirty="0" smtClean="0">
                <a:solidFill>
                  <a:srgbClr val="FFFF00"/>
                </a:solidFill>
              </a:rPr>
              <a:t>Учебный корпус</a:t>
            </a:r>
          </a:p>
          <a:p>
            <a:pPr marL="342900" indent="-342900" algn="ctr"/>
            <a:r>
              <a:rPr lang="ru-RU" sz="2000" b="1" dirty="0" smtClean="0">
                <a:solidFill>
                  <a:srgbClr val="FFFF00"/>
                </a:solidFill>
              </a:rPr>
              <a:t>  по адресу </a:t>
            </a:r>
          </a:p>
          <a:p>
            <a:pPr marL="342900" indent="-342900" algn="ctr"/>
            <a:r>
              <a:rPr lang="ru-RU" sz="2400" b="1" dirty="0" smtClean="0">
                <a:solidFill>
                  <a:srgbClr val="FFFF00"/>
                </a:solidFill>
              </a:rPr>
              <a:t>ул. Д. Донского, 6  </a:t>
            </a:r>
          </a:p>
          <a:p>
            <a:pPr marL="342900" indent="-342900" algn="ctr"/>
            <a:endParaRPr lang="ru-RU" sz="2000" b="1" dirty="0" smtClean="0">
              <a:solidFill>
                <a:srgbClr val="FFFF00"/>
              </a:solidFill>
            </a:endParaRPr>
          </a:p>
          <a:p>
            <a:pPr marL="342900" indent="-342900" algn="ctr"/>
            <a:r>
              <a:rPr lang="ru-RU" sz="2000" b="1" dirty="0" smtClean="0">
                <a:solidFill>
                  <a:srgbClr val="FFFF00"/>
                </a:solidFill>
              </a:rPr>
              <a:t>у метро «</a:t>
            </a:r>
            <a:r>
              <a:rPr lang="ru-RU" sz="2000" b="1" dirty="0" err="1" smtClean="0">
                <a:solidFill>
                  <a:srgbClr val="FFFF00"/>
                </a:solidFill>
              </a:rPr>
              <a:t>Заельцовская</a:t>
            </a:r>
            <a:r>
              <a:rPr lang="ru-RU" sz="2000" b="1" dirty="0" smtClean="0">
                <a:solidFill>
                  <a:srgbClr val="FFFF00"/>
                </a:solidFill>
              </a:rPr>
              <a:t>»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4500562" y="5159043"/>
            <a:ext cx="4357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endParaRPr lang="ru-RU" b="1" dirty="0" smtClean="0">
              <a:solidFill>
                <a:srgbClr val="FFFF00"/>
              </a:solidFill>
            </a:endParaRPr>
          </a:p>
          <a:p>
            <a:pPr marL="342900" indent="-342900" algn="ctr"/>
            <a:r>
              <a:rPr lang="ru-RU" b="1" dirty="0" smtClean="0">
                <a:solidFill>
                  <a:srgbClr val="FFFF00"/>
                </a:solidFill>
              </a:rPr>
              <a:t> </a:t>
            </a:r>
          </a:p>
          <a:p>
            <a:pPr marL="342900" indent="-342900" algn="ctr"/>
            <a:r>
              <a:rPr lang="ru-RU" sz="2400" b="1" dirty="0" smtClean="0">
                <a:solidFill>
                  <a:srgbClr val="FFFF00"/>
                </a:solidFill>
              </a:rPr>
              <a:t>Факультет </a:t>
            </a:r>
            <a:r>
              <a:rPr lang="ru-RU" sz="2400" b="1" smtClean="0">
                <a:solidFill>
                  <a:srgbClr val="FFFF00"/>
                </a:solidFill>
              </a:rPr>
              <a:t>«Фармация»</a:t>
            </a:r>
            <a:endParaRPr lang="ru-RU" sz="2400" dirty="0"/>
          </a:p>
        </p:txBody>
      </p:sp>
      <p:pic>
        <p:nvPicPr>
          <p:cNvPr id="7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4" cstate="print"/>
          <a:srcRect l="24606" t="5468" r="24606" b="5468"/>
          <a:stretch>
            <a:fillRect/>
          </a:stretch>
        </p:blipFill>
        <p:spPr bwMode="auto">
          <a:xfrm>
            <a:off x="214282" y="5500702"/>
            <a:ext cx="1188878" cy="11727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9"/>
            <a:ext cx="8786874" cy="3177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000" b="1" dirty="0" err="1" smtClean="0">
                <a:solidFill>
                  <a:srgbClr val="FFFF00"/>
                </a:solidFill>
                <a:latin typeface="Times New Roman" pitchFamily="18" charset="0"/>
              </a:rPr>
              <a:t>Новосибирский</a:t>
            </a:r>
            <a:r>
              <a:rPr lang="en-GB" sz="2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FF00"/>
                </a:solidFill>
                <a:latin typeface="Times New Roman" pitchFamily="18" charset="0"/>
              </a:rPr>
              <a:t>медицинский</a:t>
            </a:r>
            <a:r>
              <a:rPr lang="en-GB" sz="2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FFFF00"/>
                </a:solidFill>
                <a:latin typeface="Times New Roman" pitchFamily="18" charset="0"/>
              </a:rPr>
              <a:t>колледж</a:t>
            </a:r>
            <a:r>
              <a:rPr lang="en-GB" sz="2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sz="2000" dirty="0" smtClean="0">
                <a:latin typeface="Times New Roman" pitchFamily="18" charset="0"/>
              </a:rPr>
              <a:t>–  </a:t>
            </a:r>
            <a:r>
              <a:rPr lang="en-GB" sz="2000" dirty="0" err="1" smtClean="0">
                <a:latin typeface="Times New Roman" pitchFamily="18" charset="0"/>
              </a:rPr>
              <a:t>многопрофильный</a:t>
            </a:r>
            <a:r>
              <a:rPr lang="en-GB" sz="2000" dirty="0" smtClean="0">
                <a:latin typeface="Times New Roman" pitchFamily="18" charset="0"/>
              </a:rPr>
              <a:t> </a:t>
            </a:r>
            <a:r>
              <a:rPr lang="en-GB" sz="2000" dirty="0" err="1" smtClean="0">
                <a:latin typeface="Times New Roman" pitchFamily="18" charset="0"/>
              </a:rPr>
              <a:t>учебно-практический</a:t>
            </a:r>
            <a:r>
              <a:rPr lang="en-GB" sz="2000" dirty="0" smtClean="0">
                <a:latin typeface="Times New Roman" pitchFamily="18" charset="0"/>
              </a:rPr>
              <a:t> и </a:t>
            </a:r>
            <a:r>
              <a:rPr lang="en-GB" sz="2000" dirty="0" err="1" smtClean="0">
                <a:latin typeface="Times New Roman" pitchFamily="18" charset="0"/>
              </a:rPr>
              <a:t>методический</a:t>
            </a:r>
            <a:r>
              <a:rPr lang="en-GB" sz="2000" dirty="0" smtClean="0">
                <a:latin typeface="Times New Roman" pitchFamily="18" charset="0"/>
              </a:rPr>
              <a:t> </a:t>
            </a:r>
            <a:r>
              <a:rPr lang="en-GB" sz="2000" dirty="0" err="1" smtClean="0">
                <a:latin typeface="Times New Roman" pitchFamily="18" charset="0"/>
              </a:rPr>
              <a:t>комплекс</a:t>
            </a:r>
            <a:r>
              <a:rPr lang="en-GB" sz="2000" dirty="0" smtClean="0">
                <a:latin typeface="Times New Roman" pitchFamily="18" charset="0"/>
              </a:rPr>
              <a:t>, </a:t>
            </a:r>
            <a:r>
              <a:rPr lang="en-GB" sz="2400" dirty="0" smtClean="0">
                <a:solidFill>
                  <a:srgbClr val="FFFF00"/>
                </a:solidFill>
                <a:latin typeface="Times New Roman" pitchFamily="18" charset="0"/>
              </a:rPr>
              <a:t>о</a:t>
            </a:r>
            <a:r>
              <a:rPr lang="ru-RU" sz="2400" dirty="0" err="1" smtClean="0">
                <a:solidFill>
                  <a:srgbClr val="FFFF00"/>
                </a:solidFill>
                <a:latin typeface="Times New Roman" pitchFamily="18" charset="0"/>
              </a:rPr>
              <a:t>бучающий</a:t>
            </a:r>
            <a:r>
              <a:rPr lang="en-GB" sz="24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sz="2500" dirty="0" smtClean="0">
                <a:solidFill>
                  <a:srgbClr val="FFFF00"/>
                </a:solidFill>
                <a:latin typeface="Times New Roman" pitchFamily="18" charset="0"/>
              </a:rPr>
              <a:t>п</a:t>
            </a:r>
            <a:r>
              <a:rPr lang="ru-RU" sz="2500" dirty="0" smtClean="0">
                <a:solidFill>
                  <a:srgbClr val="FFFF00"/>
                </a:solidFill>
                <a:latin typeface="Times New Roman" pitchFamily="18" charset="0"/>
              </a:rPr>
              <a:t>о </a:t>
            </a:r>
          </a:p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2500" dirty="0" smtClean="0">
                <a:solidFill>
                  <a:srgbClr val="FFFF00"/>
                </a:solidFill>
                <a:latin typeface="Times New Roman" pitchFamily="18" charset="0"/>
              </a:rPr>
              <a:t>7 </a:t>
            </a:r>
            <a:r>
              <a:rPr lang="en-GB" sz="2500" b="1" dirty="0" err="1" smtClean="0">
                <a:solidFill>
                  <a:srgbClr val="FFFF00"/>
                </a:solidFill>
                <a:latin typeface="Times New Roman" pitchFamily="18" charset="0"/>
              </a:rPr>
              <a:t>специальностям</a:t>
            </a:r>
            <a:r>
              <a:rPr lang="ru-RU" sz="25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2500" dirty="0" smtClean="0">
                <a:solidFill>
                  <a:srgbClr val="FFFF00"/>
                </a:solidFill>
                <a:latin typeface="Times New Roman" pitchFamily="18" charset="0"/>
              </a:rPr>
              <a:t>на</a:t>
            </a:r>
            <a:r>
              <a:rPr lang="ru-RU" sz="2500" b="1" dirty="0" smtClean="0">
                <a:solidFill>
                  <a:srgbClr val="FFFF00"/>
                </a:solidFill>
                <a:latin typeface="Times New Roman" pitchFamily="18" charset="0"/>
              </a:rPr>
              <a:t> базе 11 классов</a:t>
            </a:r>
            <a:r>
              <a:rPr lang="en-GB" sz="2500" b="1" dirty="0" smtClean="0">
                <a:solidFill>
                  <a:srgbClr val="FFFF00"/>
                </a:solidFill>
                <a:latin typeface="Times New Roman" pitchFamily="18" charset="0"/>
              </a:rPr>
              <a:t>: </a:t>
            </a:r>
            <a:endParaRPr lang="ru-RU" sz="25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ru-RU" sz="25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en-GB" sz="2800" b="1" dirty="0" smtClean="0">
              <a:latin typeface="Times New Roman" pitchFamily="18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2800" b="1" dirty="0" smtClean="0">
                <a:latin typeface="Times New Roman" pitchFamily="18" charset="0"/>
              </a:rPr>
              <a:t> </a:t>
            </a:r>
            <a:endParaRPr lang="en-GB" sz="1000" b="1" dirty="0" smtClean="0">
              <a:latin typeface="Times New Roman" pitchFamily="18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en-GB" sz="1000" b="1" dirty="0" smtClean="0">
              <a:latin typeface="Times New Roman" pitchFamily="18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ru-RU" sz="10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1000" b="1" dirty="0" smtClean="0">
                <a:latin typeface="Times New Roman" pitchFamily="18" charset="0"/>
              </a:rPr>
              <a:t>       </a:t>
            </a:r>
            <a:endParaRPr lang="en-GB" sz="1000" b="1" dirty="0" smtClean="0">
              <a:latin typeface="Times New Roman" pitchFamily="18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1000" b="1" dirty="0" smtClean="0">
                <a:latin typeface="Times New Roman" pitchFamily="18" charset="0"/>
              </a:rPr>
              <a:t>       </a:t>
            </a:r>
            <a:endParaRPr lang="en-GB" sz="1000" b="1" dirty="0" smtClean="0">
              <a:latin typeface="Times New Roman" pitchFamily="18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1000" b="1" dirty="0" smtClean="0">
                <a:latin typeface="Times New Roman" pitchFamily="18" charset="0"/>
              </a:rPr>
              <a:t>       </a:t>
            </a:r>
            <a:endParaRPr lang="en-GB" sz="1000" b="1" dirty="0" smtClean="0">
              <a:latin typeface="Times New Roman" pitchFamily="18" charset="0"/>
            </a:endParaRPr>
          </a:p>
          <a:p>
            <a: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1000" b="1" dirty="0" smtClean="0">
                <a:latin typeface="Times New Roman" pitchFamily="18" charset="0"/>
              </a:rPr>
              <a:t> </a:t>
            </a:r>
            <a:endParaRPr lang="ru-RU" sz="1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67325" y="4232799"/>
            <a:ext cx="2286000" cy="199285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1000" b="1" dirty="0" smtClean="0">
                <a:solidFill>
                  <a:prstClr val="white"/>
                </a:solidFill>
                <a:latin typeface="Times New Roman" pitchFamily="18" charset="0"/>
              </a:rPr>
              <a:t>1.   </a:t>
            </a:r>
            <a:r>
              <a:rPr lang="en-GB" sz="1000" b="1" dirty="0" err="1" smtClean="0">
                <a:solidFill>
                  <a:srgbClr val="FFFF00"/>
                </a:solidFill>
                <a:latin typeface="Times New Roman" pitchFamily="18" charset="0"/>
              </a:rPr>
              <a:t>Лечебное</a:t>
            </a:r>
            <a:r>
              <a:rPr lang="en-GB" sz="1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sz="1000" b="1" dirty="0" err="1" smtClean="0">
                <a:solidFill>
                  <a:srgbClr val="FFFF00"/>
                </a:solidFill>
                <a:latin typeface="Times New Roman" pitchFamily="18" charset="0"/>
              </a:rPr>
              <a:t>дело</a:t>
            </a:r>
            <a:r>
              <a:rPr lang="ru-RU" sz="1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1000" b="1" dirty="0" smtClean="0">
                <a:solidFill>
                  <a:prstClr val="white"/>
                </a:solidFill>
                <a:latin typeface="Times New Roman" pitchFamily="18" charset="0"/>
              </a:rPr>
              <a:t>(фельдшер)</a:t>
            </a:r>
            <a:endParaRPr lang="en-GB" sz="1000" b="1" dirty="0" smtClean="0">
              <a:solidFill>
                <a:prstClr val="white"/>
              </a:solidFill>
              <a:latin typeface="Times New Roman" pitchFamily="18" charset="0"/>
            </a:endParaRPr>
          </a:p>
          <a:p>
            <a:pPr lvl="0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1000" b="1" dirty="0" smtClean="0">
                <a:solidFill>
                  <a:prstClr val="white"/>
                </a:solidFill>
                <a:latin typeface="Times New Roman" pitchFamily="18" charset="0"/>
              </a:rPr>
              <a:t> 2.   </a:t>
            </a:r>
            <a:r>
              <a:rPr lang="en-GB" sz="1000" b="1" dirty="0" err="1" smtClean="0">
                <a:solidFill>
                  <a:srgbClr val="FFFF00"/>
                </a:solidFill>
                <a:latin typeface="Times New Roman" pitchFamily="18" charset="0"/>
              </a:rPr>
              <a:t>Сестринское</a:t>
            </a:r>
            <a:r>
              <a:rPr lang="en-GB" sz="1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sz="1000" b="1" dirty="0" err="1" smtClean="0">
                <a:solidFill>
                  <a:srgbClr val="FFFF00"/>
                </a:solidFill>
                <a:latin typeface="Times New Roman" pitchFamily="18" charset="0"/>
              </a:rPr>
              <a:t>дело</a:t>
            </a:r>
            <a:r>
              <a:rPr lang="ru-RU" sz="1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1000" b="1" dirty="0" smtClean="0">
                <a:solidFill>
                  <a:prstClr val="white"/>
                </a:solidFill>
                <a:latin typeface="Times New Roman" pitchFamily="18" charset="0"/>
              </a:rPr>
              <a:t>(медсестра/медбрат)</a:t>
            </a:r>
            <a:endParaRPr lang="en-GB" sz="1000" b="1" dirty="0" smtClean="0">
              <a:solidFill>
                <a:prstClr val="white"/>
              </a:solidFill>
              <a:latin typeface="Times New Roman" pitchFamily="18" charset="0"/>
            </a:endParaRPr>
          </a:p>
          <a:p>
            <a:pPr lvl="0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1000" b="1" dirty="0" smtClean="0">
                <a:solidFill>
                  <a:prstClr val="white"/>
                </a:solidFill>
                <a:latin typeface="Times New Roman" pitchFamily="18" charset="0"/>
              </a:rPr>
              <a:t> 3.   </a:t>
            </a:r>
            <a:r>
              <a:rPr lang="en-GB" sz="1000" b="1" dirty="0" err="1" smtClean="0">
                <a:solidFill>
                  <a:srgbClr val="FFFF00"/>
                </a:solidFill>
                <a:latin typeface="Times New Roman" pitchFamily="18" charset="0"/>
              </a:rPr>
              <a:t>Акушерское</a:t>
            </a:r>
            <a:r>
              <a:rPr lang="en-GB" sz="1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sz="1000" b="1" dirty="0" err="1" smtClean="0">
                <a:solidFill>
                  <a:srgbClr val="FFFF00"/>
                </a:solidFill>
                <a:latin typeface="Times New Roman" pitchFamily="18" charset="0"/>
              </a:rPr>
              <a:t>дело</a:t>
            </a:r>
            <a:r>
              <a:rPr lang="ru-RU" sz="1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1000" b="1" dirty="0" smtClean="0">
                <a:solidFill>
                  <a:prstClr val="white"/>
                </a:solidFill>
                <a:latin typeface="Times New Roman" pitchFamily="18" charset="0"/>
              </a:rPr>
              <a:t>(акушерка)</a:t>
            </a:r>
            <a:endParaRPr lang="en-GB" sz="1000" b="1" dirty="0" smtClean="0">
              <a:solidFill>
                <a:prstClr val="white"/>
              </a:solidFill>
              <a:latin typeface="Times New Roman" pitchFamily="18" charset="0"/>
            </a:endParaRPr>
          </a:p>
          <a:p>
            <a:pPr lvl="0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1000" b="1" dirty="0" smtClean="0">
                <a:solidFill>
                  <a:prstClr val="white"/>
                </a:solidFill>
                <a:latin typeface="Times New Roman" pitchFamily="18" charset="0"/>
              </a:rPr>
              <a:t> 4.   </a:t>
            </a:r>
            <a:r>
              <a:rPr lang="en-GB" sz="1000" b="1" dirty="0" err="1" smtClean="0">
                <a:solidFill>
                  <a:srgbClr val="FFFF00"/>
                </a:solidFill>
                <a:latin typeface="Times New Roman" pitchFamily="18" charset="0"/>
              </a:rPr>
              <a:t>Лабораторная</a:t>
            </a:r>
            <a:r>
              <a:rPr lang="en-GB" sz="1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sz="1000" b="1" dirty="0" err="1" smtClean="0">
                <a:solidFill>
                  <a:srgbClr val="FFFF00"/>
                </a:solidFill>
                <a:latin typeface="Times New Roman" pitchFamily="18" charset="0"/>
              </a:rPr>
              <a:t>диагностика</a:t>
            </a:r>
            <a:r>
              <a:rPr lang="en-GB" sz="1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1000" b="1" dirty="0" smtClean="0">
                <a:solidFill>
                  <a:srgbClr val="FFFF00"/>
                </a:solidFill>
                <a:latin typeface="Times New Roman" pitchFamily="18" charset="0"/>
              </a:rPr>
              <a:t>       </a:t>
            </a:r>
          </a:p>
          <a:p>
            <a:pPr lvl="0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1000" b="1" dirty="0" smtClean="0">
                <a:solidFill>
                  <a:prstClr val="white"/>
                </a:solidFill>
                <a:latin typeface="Times New Roman" pitchFamily="18" charset="0"/>
              </a:rPr>
              <a:t>       (медицинский лабораторный техник)</a:t>
            </a:r>
            <a:endParaRPr lang="en-GB" sz="1000" b="1" dirty="0" smtClean="0">
              <a:solidFill>
                <a:prstClr val="white"/>
              </a:solidFill>
              <a:latin typeface="Times New Roman" pitchFamily="18" charset="0"/>
            </a:endParaRPr>
          </a:p>
          <a:p>
            <a:pPr lvl="0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1000" b="1" dirty="0" smtClean="0">
                <a:solidFill>
                  <a:prstClr val="white"/>
                </a:solidFill>
                <a:latin typeface="Times New Roman" pitchFamily="18" charset="0"/>
              </a:rPr>
              <a:t> 5.   </a:t>
            </a:r>
            <a:r>
              <a:rPr lang="en-GB" sz="1000" b="1" dirty="0" err="1" smtClean="0">
                <a:solidFill>
                  <a:srgbClr val="FFFF00"/>
                </a:solidFill>
                <a:latin typeface="Times New Roman" pitchFamily="18" charset="0"/>
              </a:rPr>
              <a:t>Стоматология</a:t>
            </a:r>
            <a:r>
              <a:rPr lang="en-GB" sz="1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sz="1000" b="1" dirty="0" err="1" smtClean="0">
                <a:solidFill>
                  <a:srgbClr val="FFFF00"/>
                </a:solidFill>
                <a:latin typeface="Times New Roman" pitchFamily="18" charset="0"/>
              </a:rPr>
              <a:t>профилактическая</a:t>
            </a:r>
            <a:r>
              <a:rPr lang="ru-RU" sz="1000" b="1" dirty="0" smtClean="0">
                <a:solidFill>
                  <a:srgbClr val="FFFF00"/>
                </a:solidFill>
                <a:latin typeface="Times New Roman" pitchFamily="18" charset="0"/>
              </a:rPr>
              <a:t>     </a:t>
            </a:r>
          </a:p>
          <a:p>
            <a:pPr lvl="0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1000" b="1" dirty="0" smtClean="0">
                <a:solidFill>
                  <a:prstClr val="white"/>
                </a:solidFill>
                <a:latin typeface="Times New Roman" pitchFamily="18" charset="0"/>
              </a:rPr>
              <a:t>       (гигиенист стоматологический)</a:t>
            </a:r>
            <a:endParaRPr lang="en-GB" sz="1000" b="1" dirty="0" smtClean="0">
              <a:solidFill>
                <a:prstClr val="white"/>
              </a:solidFill>
              <a:latin typeface="Times New Roman" pitchFamily="18" charset="0"/>
            </a:endParaRPr>
          </a:p>
          <a:p>
            <a:pPr lvl="0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1000" b="1" dirty="0" smtClean="0">
                <a:solidFill>
                  <a:prstClr val="white"/>
                </a:solidFill>
                <a:latin typeface="Times New Roman" pitchFamily="18" charset="0"/>
              </a:rPr>
              <a:t> 6.   </a:t>
            </a:r>
            <a:r>
              <a:rPr lang="en-GB" sz="1000" b="1" dirty="0" err="1" smtClean="0">
                <a:solidFill>
                  <a:srgbClr val="FFFF00"/>
                </a:solidFill>
                <a:latin typeface="Times New Roman" pitchFamily="18" charset="0"/>
              </a:rPr>
              <a:t>Стоматология</a:t>
            </a:r>
            <a:r>
              <a:rPr lang="en-GB" sz="1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sz="1000" b="1" dirty="0" err="1" smtClean="0">
                <a:solidFill>
                  <a:srgbClr val="FFFF00"/>
                </a:solidFill>
                <a:latin typeface="Times New Roman" pitchFamily="18" charset="0"/>
              </a:rPr>
              <a:t>ортопедическая</a:t>
            </a:r>
            <a:r>
              <a:rPr lang="ru-RU" sz="1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pPr lvl="0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1000" b="1" dirty="0" smtClean="0">
                <a:solidFill>
                  <a:prstClr val="white"/>
                </a:solidFill>
                <a:latin typeface="Times New Roman" pitchFamily="18" charset="0"/>
              </a:rPr>
              <a:t>       (зубной техник)</a:t>
            </a:r>
            <a:endParaRPr lang="en-GB" sz="1000" b="1" dirty="0" smtClean="0">
              <a:solidFill>
                <a:prstClr val="white"/>
              </a:solidFill>
              <a:latin typeface="Times New Roman" pitchFamily="18" charset="0"/>
            </a:endParaRPr>
          </a:p>
          <a:p>
            <a:pPr lvl="0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1000" b="1" dirty="0" smtClean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ru-RU" sz="1000" b="1" dirty="0" smtClean="0">
                <a:solidFill>
                  <a:prstClr val="white"/>
                </a:solidFill>
                <a:latin typeface="Times New Roman" pitchFamily="18" charset="0"/>
              </a:rPr>
              <a:t>7.   </a:t>
            </a:r>
            <a:r>
              <a:rPr lang="en-GB" sz="1000" b="1" dirty="0" err="1" smtClean="0">
                <a:solidFill>
                  <a:srgbClr val="FFFF00"/>
                </a:solidFill>
                <a:latin typeface="Times New Roman" pitchFamily="18" charset="0"/>
              </a:rPr>
              <a:t>Фармация</a:t>
            </a:r>
            <a:r>
              <a:rPr lang="en-GB" sz="1000" b="1" dirty="0" smtClean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ru-RU" sz="1000" b="1" dirty="0" smtClean="0">
                <a:solidFill>
                  <a:prstClr val="white"/>
                </a:solidFill>
                <a:latin typeface="Times New Roman" pitchFamily="18" charset="0"/>
              </a:rPr>
              <a:t> (фармацевт)</a:t>
            </a:r>
            <a:endParaRPr lang="ru-RU" sz="1000" dirty="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1428736"/>
          <a:ext cx="8715437" cy="5214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806"/>
                <a:gridCol w="2738578"/>
                <a:gridCol w="2738578"/>
                <a:gridCol w="2836475"/>
              </a:tblGrid>
              <a:tr h="568893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№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специальность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smtClean="0"/>
                        <a:t>Годы</a:t>
                      </a:r>
                      <a:r>
                        <a:rPr lang="ru-RU" sz="1700" baseline="0" smtClean="0"/>
                        <a:t> обучения</a:t>
                      </a:r>
                      <a:endParaRPr lang="ru-RU" sz="170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квалификация</a:t>
                      </a:r>
                      <a:endParaRPr lang="ru-RU" sz="1700" dirty="0"/>
                    </a:p>
                  </a:txBody>
                  <a:tcPr/>
                </a:tc>
              </a:tr>
              <a:tr h="43624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1.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 err="1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Лечебное</a:t>
                      </a:r>
                      <a:r>
                        <a:rPr lang="en-GB" sz="19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ru-RU" sz="19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GB" sz="1900" b="1" dirty="0" err="1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дело</a:t>
                      </a:r>
                      <a:r>
                        <a:rPr lang="ru-RU" sz="19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</a:t>
                      </a:r>
                      <a:endParaRPr lang="ru-RU" sz="1900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</a:rPr>
                        <a:t>фельдшер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5977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2.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 err="1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Сестринское</a:t>
                      </a:r>
                      <a:r>
                        <a:rPr lang="en-GB" sz="19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ru-RU" sz="19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GB" sz="1900" b="1" dirty="0" err="1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дело</a:t>
                      </a:r>
                      <a:r>
                        <a:rPr lang="ru-RU" sz="19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</a:t>
                      </a:r>
                      <a:endParaRPr lang="ru-RU" sz="1900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</a:rPr>
                        <a:t>медицинская сестра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</a:rPr>
                        <a:t>медицинский брат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3624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3.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 err="1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Акушерское</a:t>
                      </a:r>
                      <a:r>
                        <a:rPr lang="en-GB" sz="19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ru-RU" sz="19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 </a:t>
                      </a:r>
                      <a:r>
                        <a:rPr lang="en-GB" sz="1900" b="1" dirty="0" err="1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дело</a:t>
                      </a:r>
                      <a:r>
                        <a:rPr lang="ru-RU" sz="19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</a:t>
                      </a:r>
                      <a:endParaRPr lang="ru-RU" sz="1900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</a:rPr>
                        <a:t>акушерка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6342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4.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 err="1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Лабораторная</a:t>
                      </a:r>
                      <a:r>
                        <a:rPr lang="en-GB" sz="19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GB" sz="1900" b="1" dirty="0" err="1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диагностика</a:t>
                      </a:r>
                      <a:r>
                        <a:rPr lang="en-GB" sz="19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</a:t>
                      </a:r>
                      <a:endParaRPr lang="ru-RU" sz="1900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</a:rPr>
                        <a:t>медицинский лабораторный техник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0507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5.   </a:t>
                      </a:r>
                    </a:p>
                    <a:p>
                      <a:endParaRPr lang="ru-RU" sz="1600" b="1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 err="1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Стоматология</a:t>
                      </a:r>
                      <a:r>
                        <a:rPr lang="en-GB" sz="19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</a:t>
                      </a:r>
                      <a:endParaRPr lang="ru-RU" sz="1900" b="1" dirty="0" smtClean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en-GB" sz="1900" b="1" dirty="0" err="1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профилактическая</a:t>
                      </a:r>
                      <a:r>
                        <a:rPr lang="ru-RU" sz="19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</a:t>
                      </a:r>
                      <a:endParaRPr lang="ru-RU" sz="1900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</a:rPr>
                        <a:t>гигиенист стоматологический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634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6.   </a:t>
                      </a:r>
                    </a:p>
                    <a:p>
                      <a:endParaRPr lang="ru-RU" sz="1600" b="1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 err="1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Стоматология</a:t>
                      </a:r>
                      <a:r>
                        <a:rPr lang="en-GB" sz="19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</a:t>
                      </a:r>
                      <a:endParaRPr lang="ru-RU" sz="1900" b="1" dirty="0" smtClean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en-GB" sz="1900" b="1" dirty="0" err="1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ортопедическая</a:t>
                      </a:r>
                      <a:r>
                        <a:rPr lang="ru-RU" sz="19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</a:t>
                      </a:r>
                      <a:endParaRPr lang="ru-RU" sz="1900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</a:rPr>
                        <a:t>зубной техник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43624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7.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 err="1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Фармация</a:t>
                      </a:r>
                      <a:r>
                        <a:rPr lang="en-GB" sz="1900" b="1" dirty="0" smtClean="0">
                          <a:solidFill>
                            <a:schemeClr val="bg1"/>
                          </a:solidFill>
                          <a:latin typeface="Georgia" pitchFamily="18" charset="0"/>
                        </a:rPr>
                        <a:t> </a:t>
                      </a:r>
                      <a:endParaRPr lang="ru-RU" sz="1900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</a:rPr>
                        <a:t>фармацевт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2" cstate="print"/>
          <a:srcRect l="24606" t="5468" r="24606" b="5468"/>
          <a:stretch>
            <a:fillRect/>
          </a:stretch>
        </p:blipFill>
        <p:spPr bwMode="auto">
          <a:xfrm>
            <a:off x="15" y="12"/>
            <a:ext cx="737104" cy="7270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90563" y="179389"/>
            <a:ext cx="7769225" cy="945356"/>
          </a:xfrm>
        </p:spPr>
        <p:txBody>
          <a:bodyPr>
            <a:normAutofit fontScale="90000"/>
          </a:bodyPr>
          <a:lstStyle/>
          <a:p>
            <a:pPr>
              <a:buClr>
                <a:srgbClr val="FF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5100" b="1" dirty="0" smtClean="0">
                <a:solidFill>
                  <a:srgbClr val="FFD320"/>
                </a:solidFill>
                <a:effectLst/>
                <a:latin typeface="Times New Roman" pitchFamily="18" charset="0"/>
              </a:rPr>
              <a:t/>
            </a:r>
            <a:br>
              <a:rPr lang="ru-RU" sz="5100" b="1" dirty="0" smtClean="0">
                <a:solidFill>
                  <a:srgbClr val="FFD320"/>
                </a:solidFill>
                <a:effectLst/>
                <a:latin typeface="Times New Roman" pitchFamily="18" charset="0"/>
              </a:rPr>
            </a:br>
            <a:r>
              <a:rPr lang="ru-RU" sz="5100" b="1" dirty="0" smtClean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sz="5100" b="1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en-GB" sz="4800" b="1" dirty="0" smtClean="0">
                <a:solidFill>
                  <a:srgbClr val="FFCC00"/>
                </a:solidFill>
                <a:latin typeface="Baskerville Old Face" pitchFamily="16" charset="0"/>
              </a:rPr>
              <a:t/>
            </a:r>
            <a:br>
              <a:rPr lang="en-GB" sz="4800" b="1" dirty="0" smtClean="0">
                <a:solidFill>
                  <a:srgbClr val="FFCC00"/>
                </a:solidFill>
                <a:latin typeface="Baskerville Old Face" pitchFamily="16" charset="0"/>
              </a:rPr>
            </a:br>
            <a:r>
              <a:rPr lang="en-GB" sz="5700" b="1" dirty="0" smtClean="0">
                <a:solidFill>
                  <a:srgbClr val="FFCC00"/>
                </a:solidFill>
                <a:latin typeface="Baskerville Old Face" pitchFamily="16" charset="0"/>
              </a:rPr>
              <a:t/>
            </a:r>
            <a:br>
              <a:rPr lang="en-GB" sz="5700" b="1" dirty="0" smtClean="0">
                <a:solidFill>
                  <a:srgbClr val="FFCC00"/>
                </a:solidFill>
                <a:latin typeface="Baskerville Old Face" pitchFamily="16" charset="0"/>
              </a:rPr>
            </a:br>
            <a:endParaRPr lang="en-GB" sz="4800" b="1" dirty="0" smtClean="0">
              <a:solidFill>
                <a:srgbClr val="FFCC00"/>
              </a:solidFill>
              <a:latin typeface="Baskerville Old Face" pitchFamily="16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332656"/>
            <a:ext cx="8568952" cy="61926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76000"/>
              </a:lnSpc>
              <a:spcBef>
                <a:spcPts val="700"/>
              </a:spcBef>
              <a:buNone/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специальность</a:t>
            </a:r>
          </a:p>
          <a:p>
            <a:pPr marL="0" indent="0" algn="ctr">
              <a:lnSpc>
                <a:spcPct val="76000"/>
              </a:lnSpc>
              <a:spcBef>
                <a:spcPts val="700"/>
              </a:spcBef>
              <a:buNone/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en-GB" sz="4400" b="1" dirty="0" smtClean="0">
                <a:solidFill>
                  <a:srgbClr val="FFFF00"/>
                </a:solidFill>
                <a:latin typeface="Arial Black" pitchFamily="34" charset="0"/>
              </a:rPr>
              <a:t>Л</a:t>
            </a:r>
            <a:r>
              <a:rPr lang="ru-RU" sz="4400" b="1" dirty="0" smtClean="0">
                <a:solidFill>
                  <a:srgbClr val="FFFF00"/>
                </a:solidFill>
                <a:latin typeface="Arial Black" pitchFamily="34" charset="0"/>
              </a:rPr>
              <a:t>ЕЧЕБНОЕ</a:t>
            </a:r>
            <a:r>
              <a:rPr lang="en-GB" sz="44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4400" b="1" dirty="0" smtClean="0">
                <a:solidFill>
                  <a:srgbClr val="FFFF00"/>
                </a:solidFill>
                <a:latin typeface="Arial Black" pitchFamily="34" charset="0"/>
              </a:rPr>
              <a:t>ДЕЛО</a:t>
            </a:r>
            <a:endParaRPr lang="ru-RU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6" charset="0"/>
            </a:endParaRPr>
          </a:p>
          <a:p>
            <a:pPr marL="0" indent="0" algn="ctr">
              <a:lnSpc>
                <a:spcPct val="76000"/>
              </a:lnSpc>
              <a:spcBef>
                <a:spcPts val="700"/>
              </a:spcBef>
              <a:buNone/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indent="0" algn="r">
              <a:lnSpc>
                <a:spcPct val="76000"/>
              </a:lnSpc>
              <a:spcBef>
                <a:spcPts val="700"/>
              </a:spcBef>
              <a:buNone/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en-GB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обучени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е</a:t>
            </a: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2000" b="1" dirty="0" smtClean="0">
                <a:solidFill>
                  <a:srgbClr val="FFFF00"/>
                </a:solidFill>
                <a:latin typeface="Arial Black" pitchFamily="34" charset="0"/>
              </a:rPr>
              <a:t>3 </a:t>
            </a:r>
            <a:r>
              <a:rPr lang="en-GB" sz="2000" b="1" dirty="0" err="1" smtClean="0">
                <a:solidFill>
                  <a:srgbClr val="FFFF00"/>
                </a:solidFill>
                <a:latin typeface="Arial Black" pitchFamily="34" charset="0"/>
              </a:rPr>
              <a:t>года</a:t>
            </a:r>
            <a:r>
              <a:rPr lang="en-GB" sz="2000" b="1" dirty="0" smtClean="0">
                <a:solidFill>
                  <a:srgbClr val="FFFF00"/>
                </a:solidFill>
                <a:latin typeface="Arial Black" pitchFamily="34" charset="0"/>
              </a:rPr>
              <a:t> 10 </a:t>
            </a:r>
            <a:r>
              <a:rPr lang="en-GB" sz="2000" b="1" dirty="0" err="1" smtClean="0">
                <a:solidFill>
                  <a:srgbClr val="FFFF00"/>
                </a:solidFill>
                <a:latin typeface="Arial Black" pitchFamily="34" charset="0"/>
              </a:rPr>
              <a:t>месяцев</a:t>
            </a:r>
            <a:endParaRPr lang="ru-RU" sz="20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marL="0" indent="0" algn="r">
              <a:lnSpc>
                <a:spcPct val="76000"/>
              </a:lnSpc>
              <a:spcBef>
                <a:spcPts val="700"/>
              </a:spcBef>
              <a:buNone/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itchFamily="16" charset="0"/>
            </a:endParaRPr>
          </a:p>
          <a:p>
            <a:pPr marL="0" indent="0" algn="r">
              <a:lnSpc>
                <a:spcPct val="76000"/>
              </a:lnSpc>
              <a:spcBef>
                <a:spcPts val="700"/>
              </a:spcBef>
              <a:buNone/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endParaRPr lang="ru-RU" sz="20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indent="0" algn="r">
              <a:lnSpc>
                <a:spcPct val="76000"/>
              </a:lnSpc>
              <a:spcBef>
                <a:spcPts val="700"/>
              </a:spcBef>
              <a:buNone/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ru-RU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Квалификация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выпускника</a:t>
            </a:r>
            <a:r>
              <a:rPr lang="en-GB" sz="2000" b="1" dirty="0" smtClean="0">
                <a:latin typeface="Arial Black" pitchFamily="34" charset="0"/>
              </a:rPr>
              <a:t>:</a:t>
            </a:r>
            <a:r>
              <a:rPr lang="en-GB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</a:p>
          <a:p>
            <a:pPr marL="0" indent="0" algn="r">
              <a:lnSpc>
                <a:spcPct val="76000"/>
              </a:lnSpc>
              <a:spcBef>
                <a:spcPts val="700"/>
              </a:spcBef>
              <a:buNone/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ru-RU" sz="2000" b="1" dirty="0" smtClean="0">
                <a:solidFill>
                  <a:schemeClr val="bg2"/>
                </a:solidFill>
                <a:latin typeface="Arial Black" pitchFamily="34" charset="0"/>
              </a:rPr>
              <a:t>       </a:t>
            </a:r>
          </a:p>
          <a:p>
            <a:pPr marL="0" indent="0" algn="r">
              <a:lnSpc>
                <a:spcPct val="76000"/>
              </a:lnSpc>
              <a:spcBef>
                <a:spcPts val="700"/>
              </a:spcBef>
              <a:buNone/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en-GB" sz="3600" b="1" dirty="0" err="1" smtClean="0">
                <a:solidFill>
                  <a:srgbClr val="FFFF00"/>
                </a:solidFill>
                <a:latin typeface="Arial Black" pitchFamily="34" charset="0"/>
              </a:rPr>
              <a:t>Фельдшер</a:t>
            </a:r>
            <a:endParaRPr lang="ru-RU" sz="36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marL="0" indent="0" algn="r">
              <a:lnSpc>
                <a:spcPct val="76000"/>
              </a:lnSpc>
              <a:spcBef>
                <a:spcPts val="700"/>
              </a:spcBef>
              <a:buNone/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ru-RU" sz="2000" b="1" dirty="0" smtClean="0">
                <a:latin typeface="Arial Black" pitchFamily="34" charset="0"/>
              </a:rPr>
              <a:t>Зачисление по результату</a:t>
            </a:r>
          </a:p>
          <a:p>
            <a:pPr marL="0" indent="0" algn="r">
              <a:lnSpc>
                <a:spcPct val="76000"/>
              </a:lnSpc>
              <a:spcBef>
                <a:spcPts val="700"/>
              </a:spcBef>
              <a:buNone/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ступительн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ого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GB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испытани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я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marL="0" indent="0" algn="r">
              <a:lnSpc>
                <a:spcPct val="76000"/>
              </a:lnSpc>
              <a:spcBef>
                <a:spcPts val="700"/>
              </a:spcBef>
              <a:buNone/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(тестирования на компьютере):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indent="0" algn="r" eaLnBrk="1" hangingPunct="1">
              <a:lnSpc>
                <a:spcPct val="76000"/>
              </a:lnSpc>
              <a:spcBef>
                <a:spcPts val="700"/>
              </a:spcBef>
              <a:buNone/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endParaRPr lang="en-GB" sz="2000" b="1" i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0" indent="0" algn="r" eaLnBrk="1" hangingPunct="1">
              <a:lnSpc>
                <a:spcPct val="76000"/>
              </a:lnSpc>
              <a:spcBef>
                <a:spcPts val="700"/>
              </a:spcBef>
              <a:buNone/>
              <a:tabLst>
                <a:tab pos="107950" algn="l"/>
                <a:tab pos="557213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</a:tabLst>
              <a:defRPr/>
            </a:pPr>
            <a:r>
              <a:rPr lang="ru-RU" sz="2000" b="1" dirty="0" smtClean="0">
                <a:latin typeface="Arial Black" pitchFamily="34" charset="0"/>
              </a:rPr>
              <a:t>«Социально-психологические элементы профессионального выбора» + средний балл аттестата</a:t>
            </a:r>
            <a:endParaRPr lang="en-GB" sz="2000" b="1" dirty="0" smtClean="0">
              <a:latin typeface="Arial Black" pitchFamily="34" charset="0"/>
            </a:endParaRPr>
          </a:p>
        </p:txBody>
      </p:sp>
      <p:pic>
        <p:nvPicPr>
          <p:cNvPr id="4" name="Picture 2" descr="C:\Documents and Settings\Смирных\Рабочий стол\Всё с рабочего стола\Для ЛД\42858bcf6e76a3e90873d5f7af4a1c0a1c42038f_667_50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596" y="2285992"/>
            <a:ext cx="3786213" cy="2857520"/>
          </a:xfrm>
          <a:prstGeom prst="rect">
            <a:avLst/>
          </a:prstGeom>
          <a:noFill/>
        </p:spPr>
      </p:pic>
      <p:pic>
        <p:nvPicPr>
          <p:cNvPr id="5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4" cstate="print"/>
          <a:srcRect l="24606" t="5468" r="24606" b="5468"/>
          <a:stretch>
            <a:fillRect/>
          </a:stretch>
        </p:blipFill>
        <p:spPr bwMode="auto">
          <a:xfrm>
            <a:off x="214282" y="142852"/>
            <a:ext cx="1188878" cy="11727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10" name="Picture 14" descr="http://businesspskov.ru/pictures/200104192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213790"/>
            <a:ext cx="6357950" cy="3644210"/>
          </a:xfrm>
          <a:prstGeom prst="rect">
            <a:avLst/>
          </a:prstGeom>
          <a:noFill/>
        </p:spPr>
      </p:pic>
      <p:pic>
        <p:nvPicPr>
          <p:cNvPr id="55302" name="Picture 6" descr="https://news.ykt.ru/upload/image/2015/06/32721/main_thumb.jpg?14345871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0"/>
            <a:ext cx="5143504" cy="3357586"/>
          </a:xfrm>
          <a:prstGeom prst="rect">
            <a:avLst/>
          </a:prstGeom>
          <a:noFill/>
        </p:spPr>
      </p:pic>
      <p:pic>
        <p:nvPicPr>
          <p:cNvPr id="55298" name="Picture 2" descr="https://static.mchs.ru/upload/site77/document_images/2SqoKIcc8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714084" cy="3128973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857496"/>
            <a:ext cx="2857488" cy="23205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1928793" y="2571744"/>
            <a:ext cx="7000925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Фельдшера работают в МЧС </a:t>
            </a:r>
          </a:p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в зонах стихийных бедствий,</a:t>
            </a:r>
          </a:p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участвуют в различных спасательных  операциях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FFFF00"/>
                </a:solidFill>
              </a:rPr>
              <a:t>  </a:t>
            </a:r>
            <a:r>
              <a:rPr lang="ru-RU" sz="20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714860"/>
            <a:ext cx="2854130" cy="21431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5306" name="AutoShape 10" descr="https://pbs.twimg.com/media/DtUf2O_WkAAdQjh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8" name="AutoShape 12" descr="https://pbs.twimg.com/media/DtUf2O_WkAAdQjh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9" cstate="print"/>
          <a:srcRect l="24606" t="5468" r="24606" b="5468"/>
          <a:stretch>
            <a:fillRect/>
          </a:stretch>
        </p:blipFill>
        <p:spPr bwMode="auto">
          <a:xfrm>
            <a:off x="7955122" y="5685262"/>
            <a:ext cx="1188878" cy="117273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ozhga.news/wp-content/uploads/2017/11/f57a53823302317b7f5bef163671507f-800x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14818"/>
            <a:ext cx="4357718" cy="251334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214291"/>
            <a:ext cx="8286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100" b="1" dirty="0" smtClean="0">
                <a:solidFill>
                  <a:srgbClr val="FFFF00"/>
                </a:solidFill>
                <a:latin typeface="Georgia" pitchFamily="18" charset="0"/>
              </a:rPr>
              <a:t>    Фельдшера  ведут  самостоятельный  прием пациентов: </a:t>
            </a:r>
          </a:p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    в </a:t>
            </a:r>
            <a:r>
              <a:rPr lang="ru-RU" sz="2000" b="1" dirty="0" smtClean="0">
                <a:solidFill>
                  <a:srgbClr val="FFFF00"/>
                </a:solidFill>
                <a:latin typeface="Georgia" pitchFamily="18" charset="0"/>
              </a:rPr>
              <a:t>поликлиниках          в учебных заведениях </a:t>
            </a:r>
            <a:endParaRPr lang="ru-RU" sz="2400" b="1" dirty="0" smtClean="0"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2214555"/>
            <a:ext cx="942981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b="1" dirty="0" smtClean="0">
              <a:latin typeface="Arial Black" pitchFamily="34" charset="0"/>
            </a:endParaRPr>
          </a:p>
          <a:p>
            <a:pPr>
              <a:spcBef>
                <a:spcPct val="50000"/>
              </a:spcBef>
            </a:pPr>
            <a:endParaRPr lang="ru-RU" b="1" dirty="0" smtClean="0">
              <a:latin typeface="Arial Black" pitchFamily="34" charset="0"/>
            </a:endParaRPr>
          </a:p>
          <a:p>
            <a:pPr>
              <a:spcBef>
                <a:spcPct val="50000"/>
              </a:spcBef>
            </a:pPr>
            <a:endParaRPr lang="ru-RU" b="1" dirty="0" smtClean="0">
              <a:latin typeface="Arial Black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2000" b="1" dirty="0" smtClean="0">
                <a:latin typeface="Arial Black" pitchFamily="34" charset="0"/>
              </a:rPr>
              <a:t>     </a:t>
            </a:r>
          </a:p>
          <a:p>
            <a:pPr>
              <a:spcBef>
                <a:spcPct val="50000"/>
              </a:spcBef>
            </a:pPr>
            <a:r>
              <a:rPr lang="ru-RU" sz="1600" b="1" dirty="0" smtClean="0">
                <a:solidFill>
                  <a:srgbClr val="FFFF00"/>
                </a:solidFill>
                <a:latin typeface="Arial Black" pitchFamily="34" charset="0"/>
              </a:rPr>
              <a:t>в  </a:t>
            </a:r>
            <a:r>
              <a:rPr lang="ru-RU" sz="1600" b="1" dirty="0" err="1" smtClean="0">
                <a:solidFill>
                  <a:srgbClr val="FFFF00"/>
                </a:solidFill>
                <a:latin typeface="Arial Black" pitchFamily="34" charset="0"/>
              </a:rPr>
              <a:t>фельдшерско</a:t>
            </a:r>
            <a:r>
              <a:rPr lang="ru-RU" sz="1600" b="1" dirty="0" smtClean="0">
                <a:solidFill>
                  <a:srgbClr val="FFFF00"/>
                </a:solidFill>
                <a:latin typeface="Arial Black" pitchFamily="34" charset="0"/>
              </a:rPr>
              <a:t>- акушерских пунктах        в здравпунктах   предприятий            </a:t>
            </a:r>
          </a:p>
          <a:p>
            <a:pPr>
              <a:spcBef>
                <a:spcPct val="50000"/>
              </a:spcBef>
            </a:pPr>
            <a:r>
              <a:rPr lang="ru-RU" sz="2000" b="1" dirty="0" smtClean="0">
                <a:latin typeface="Arial Black" pitchFamily="34" charset="0"/>
              </a:rPr>
              <a:t>                                                         </a:t>
            </a:r>
          </a:p>
        </p:txBody>
      </p:sp>
      <p:pic>
        <p:nvPicPr>
          <p:cNvPr id="1028" name="Picture 4" descr="http://doctoralvik.ru/images/stories/contentimages/3202-3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00174"/>
            <a:ext cx="3643338" cy="2377363"/>
          </a:xfrm>
          <a:prstGeom prst="rect">
            <a:avLst/>
          </a:prstGeom>
          <a:noFill/>
        </p:spPr>
      </p:pic>
      <p:pic>
        <p:nvPicPr>
          <p:cNvPr id="1030" name="Picture 6" descr="http://16214s020.edusite.ru/images/p30_v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500174"/>
            <a:ext cx="3000396" cy="2428891"/>
          </a:xfrm>
          <a:prstGeom prst="rect">
            <a:avLst/>
          </a:prstGeom>
          <a:noFill/>
        </p:spPr>
      </p:pic>
      <p:pic>
        <p:nvPicPr>
          <p:cNvPr id="1032" name="Picture 8" descr="https://img.tyt.by/n/fotofact/0d/4/elektrovoz_pokatushka_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2070" y="4214818"/>
            <a:ext cx="3851895" cy="2500330"/>
          </a:xfrm>
          <a:prstGeom prst="rect">
            <a:avLst/>
          </a:prstGeom>
          <a:noFill/>
        </p:spPr>
      </p:pic>
      <p:pic>
        <p:nvPicPr>
          <p:cNvPr id="8" name="Picture 2" descr="http://sibmedcoll.ru/uploads/posts/2019-11/1573793604_logotip.jpg"/>
          <p:cNvPicPr>
            <a:picLocks noChangeAspect="1" noChangeArrowheads="1"/>
          </p:cNvPicPr>
          <p:nvPr/>
        </p:nvPicPr>
        <p:blipFill>
          <a:blip r:embed="rId6" cstate="print"/>
          <a:srcRect l="24606" t="5468" r="24606" b="5468"/>
          <a:stretch>
            <a:fillRect/>
          </a:stretch>
        </p:blipFill>
        <p:spPr bwMode="auto">
          <a:xfrm>
            <a:off x="6858016" y="1714488"/>
            <a:ext cx="2092425" cy="206401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5414</TotalTime>
  <Words>1397</Words>
  <Application>Microsoft Office PowerPoint</Application>
  <PresentationFormat>Экран (4:3)</PresentationFormat>
  <Paragraphs>557</Paragraphs>
  <Slides>40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Литейная</vt:lpstr>
      <vt:lpstr>Государственное автономное профессиональное образовательное учреждение  Новосибирской области "НОВОСИБИРСКИЙ МЕДИЦИНСКИЙ КОЛЛЕДЖ"</vt:lpstr>
      <vt:lpstr>Слайд 2</vt:lpstr>
      <vt:lpstr>Слайд 3</vt:lpstr>
      <vt:lpstr>Слайд 4</vt:lpstr>
      <vt:lpstr>Слайд 5</vt:lpstr>
      <vt:lpstr>Слайд 6</vt:lpstr>
      <vt:lpstr>    </vt:lpstr>
      <vt:lpstr>Слайд 8</vt:lpstr>
      <vt:lpstr>Слайд 9</vt:lpstr>
      <vt:lpstr>Слайд 10</vt:lpstr>
      <vt:lpstr>        Студенты  специальности  Лечебное дело  изучают:  </vt:lpstr>
      <vt:lpstr>         специальность АКУШЕРСКОЕ   ДЕЛО  обучение  2 года 10 месяцев   Зачисление по результату вступительного испытания   (тестирования на компьютере):  «Социально-психологические элементы профессионального выбора» + средний балл аттестата   </vt:lpstr>
      <vt:lpstr>Работа акушерки: </vt:lpstr>
      <vt:lpstr>Слайд 14</vt:lpstr>
      <vt:lpstr>Слайд 15</vt:lpstr>
      <vt:lpstr>Мы рады видеть Вас</vt:lpstr>
      <vt:lpstr>специальность СЕСТРИНСКОЕ   ДЕЛО</vt:lpstr>
      <vt:lpstr>Слайд 18</vt:lpstr>
      <vt:lpstr>Обучение технике  оказания неотложной помощи  и навыкам  сестринского ухода  на доклинической практике в учебных аудиториях колледжа</vt:lpstr>
      <vt:lpstr>условия оказания сестринской помощи пациентам  в условиях   медицинских  учреждениях  любого профиля </vt:lpstr>
      <vt:lpstr>Слайд 21</vt:lpstr>
      <vt:lpstr>  специальность   Фармация   Обучение -  2 года 10 месяцев </vt:lpstr>
      <vt:lpstr>   Кроме   общемедицинских   дисциплин,   студенты получают основные  профессиональные знания  в  оборудованных  аудиториях  колледжа : </vt:lpstr>
      <vt:lpstr>   Занятия по учебной практике    проводятся  в оборудованных учебно- - демонстрационных аудиториях колледжа, позволяющих  отрабатывать практические  манипуляции в условиях, максимально   приближенных к реальности </vt:lpstr>
      <vt:lpstr>Полученные знания студенты  проверяют на местах будущего трудоустройства</vt:lpstr>
      <vt:lpstr>          Стоматология ортопедическая                                         Обучение –        2 года 10 месяцев      Квалификация  выпускника          Зубной  техник    </vt:lpstr>
      <vt:lpstr>  В современных учебных аудиториях колледжа студентов учат создавать все виды зубных протезов, челюстно-лицевых протезов и ортодонтических аппаратов </vt:lpstr>
      <vt:lpstr> Студенты изучают многие общепрофессиональные и  специальные дисциплины,  но    основными    являются: </vt:lpstr>
      <vt:lpstr>Слайд 29</vt:lpstr>
      <vt:lpstr> </vt:lpstr>
      <vt:lpstr>                        Стоматология  профилактическая    Квалификация  выпускника  Гигиенист  стоматологический    Обучение -   1 год 10 месяцев  </vt:lpstr>
      <vt:lpstr>Слайд 32</vt:lpstr>
      <vt:lpstr>Слайд 33</vt:lpstr>
      <vt:lpstr>Занятия  по отработке практических навыков на симуляторе  в учебной стоматологической мастерской колледжа</vt:lpstr>
      <vt:lpstr>         Лабораторная  диагностика    Обучение -  2 года 10 месяцев </vt:lpstr>
      <vt:lpstr>Слайд 36</vt:lpstr>
      <vt:lpstr>           Медицинский лабораторный техник владеет</vt:lpstr>
      <vt:lpstr>Занятия  в  учебных  лабораториях  колледжа.  Отработка практических навыков в условиях, максимально приближенных к реальным.  Позже будет практика на рабочих местах в медицинских учреждениях любого профиля</vt:lpstr>
      <vt:lpstr>Слайд 39</vt:lpstr>
      <vt:lpstr>Приглашаем выпускников  11-х классов для обучения медицинским профессиям!   ДОКУМЕНТЫ ДЛЯ ПОСТУПЛЕНИЯ: 1. Паспорт + копия  разворота с фото и прописки 2. Аттестат за 11 классов + копия с приложением 3. 4 фото 3х4 см 4.  медицинская справка ( форма 086-У)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учреждение среднего профессионального образования Новосибирской области "НОВОСИБИРСКИЙ МЕДИЦИНСКИЙ КОЛЛЕДЖ"</dc:title>
  <dc:creator>НМК</dc:creator>
  <cp:lastModifiedBy>Щербинина</cp:lastModifiedBy>
  <cp:revision>801</cp:revision>
  <dcterms:modified xsi:type="dcterms:W3CDTF">2021-02-11T06:11:37Z</dcterms:modified>
</cp:coreProperties>
</file>